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2" r:id="rId17"/>
    <p:sldId id="273" r:id="rId18"/>
    <p:sldId id="276" r:id="rId19"/>
    <p:sldId id="277" r:id="rId20"/>
    <p:sldId id="279" r:id="rId21"/>
    <p:sldId id="280" r:id="rId22"/>
    <p:sldId id="281" r:id="rId23"/>
    <p:sldId id="283" r:id="rId24"/>
    <p:sldId id="288" r:id="rId25"/>
    <p:sldId id="289" r:id="rId26"/>
    <p:sldId id="286" r:id="rId27"/>
    <p:sldId id="287" r:id="rId28"/>
    <p:sldId id="271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4572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9144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13716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18288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22860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27432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32004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36576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DC7A5-7BD3-4F14-8F5B-F25E03EA6104}" type="doc">
      <dgm:prSet loTypeId="urn:microsoft.com/office/officeart/2005/8/layout/hProcess4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F30AB798-6670-44D3-9512-0395AAA47BC2}">
      <dgm:prSet phldrT="[Text]"/>
      <dgm:spPr/>
      <dgm:t>
        <a:bodyPr/>
        <a:lstStyle/>
        <a:p>
          <a:r>
            <a:rPr lang="en-US" dirty="0"/>
            <a:t>Raw Data</a:t>
          </a:r>
          <a:endParaRPr lang="en-IN" dirty="0"/>
        </a:p>
      </dgm:t>
    </dgm:pt>
    <dgm:pt modelId="{32770540-3849-412F-9EAD-D5612A5197E8}" type="parTrans" cxnId="{15E9E965-61DE-4CBE-85BF-1BF1D1C35F48}">
      <dgm:prSet/>
      <dgm:spPr/>
      <dgm:t>
        <a:bodyPr/>
        <a:lstStyle/>
        <a:p>
          <a:endParaRPr lang="en-IN"/>
        </a:p>
      </dgm:t>
    </dgm:pt>
    <dgm:pt modelId="{C108A5BD-5072-4851-B03D-18B02F099558}" type="sibTrans" cxnId="{15E9E965-61DE-4CBE-85BF-1BF1D1C35F48}">
      <dgm:prSet/>
      <dgm:spPr/>
      <dgm:t>
        <a:bodyPr/>
        <a:lstStyle/>
        <a:p>
          <a:endParaRPr lang="en-IN"/>
        </a:p>
      </dgm:t>
    </dgm:pt>
    <dgm:pt modelId="{2B9307BA-4C38-406F-A064-2F16A69083DF}">
      <dgm:prSet phldrT="[Text]"/>
      <dgm:spPr/>
      <dgm:t>
        <a:bodyPr/>
        <a:lstStyle/>
        <a:p>
          <a:r>
            <a:rPr lang="en-US" dirty="0"/>
            <a:t>Users Speech</a:t>
          </a:r>
          <a:endParaRPr lang="en-IN" dirty="0"/>
        </a:p>
      </dgm:t>
    </dgm:pt>
    <dgm:pt modelId="{6B45FD5D-628C-46EA-99DC-8A17568B04AF}" type="parTrans" cxnId="{1EEFC613-D560-46D5-B0D3-9AC8286B6609}">
      <dgm:prSet/>
      <dgm:spPr/>
      <dgm:t>
        <a:bodyPr/>
        <a:lstStyle/>
        <a:p>
          <a:endParaRPr lang="en-IN"/>
        </a:p>
      </dgm:t>
    </dgm:pt>
    <dgm:pt modelId="{015B84E2-67AA-49F1-8982-EEC19704B12D}" type="sibTrans" cxnId="{1EEFC613-D560-46D5-B0D3-9AC8286B6609}">
      <dgm:prSet/>
      <dgm:spPr/>
      <dgm:t>
        <a:bodyPr/>
        <a:lstStyle/>
        <a:p>
          <a:endParaRPr lang="en-IN"/>
        </a:p>
      </dgm:t>
    </dgm:pt>
    <dgm:pt modelId="{40AFEBD6-C38B-4F35-A21F-E5B0D907EA16}">
      <dgm:prSet phldrT="[Text]"/>
      <dgm:spPr/>
      <dgm:t>
        <a:bodyPr/>
        <a:lstStyle/>
        <a:p>
          <a:r>
            <a:rPr lang="en-US" dirty="0"/>
            <a:t>Users Facial Expressions</a:t>
          </a:r>
          <a:endParaRPr lang="en-IN" dirty="0"/>
        </a:p>
      </dgm:t>
    </dgm:pt>
    <dgm:pt modelId="{BC732E0E-A260-474D-B134-29B91A429834}" type="parTrans" cxnId="{837AC034-7AD9-482B-B512-E6C72DFEBD65}">
      <dgm:prSet/>
      <dgm:spPr/>
      <dgm:t>
        <a:bodyPr/>
        <a:lstStyle/>
        <a:p>
          <a:endParaRPr lang="en-IN"/>
        </a:p>
      </dgm:t>
    </dgm:pt>
    <dgm:pt modelId="{F253C355-00E1-48FD-B33B-D1F81704C4D3}" type="sibTrans" cxnId="{837AC034-7AD9-482B-B512-E6C72DFEBD65}">
      <dgm:prSet/>
      <dgm:spPr/>
      <dgm:t>
        <a:bodyPr/>
        <a:lstStyle/>
        <a:p>
          <a:endParaRPr lang="en-IN"/>
        </a:p>
      </dgm:t>
    </dgm:pt>
    <dgm:pt modelId="{621846FE-98ED-4265-8BD7-52E96158FC5E}">
      <dgm:prSet phldrT="[Text]"/>
      <dgm:spPr/>
      <dgm:t>
        <a:bodyPr/>
        <a:lstStyle/>
        <a:p>
          <a:r>
            <a:rPr lang="en-US" dirty="0"/>
            <a:t>Processed Data</a:t>
          </a:r>
          <a:endParaRPr lang="en-IN" dirty="0"/>
        </a:p>
      </dgm:t>
    </dgm:pt>
    <dgm:pt modelId="{5984CE29-8773-4287-BC73-9C259ABA167A}" type="parTrans" cxnId="{0943061B-2F0A-49E8-AE00-7A94DEF619C2}">
      <dgm:prSet/>
      <dgm:spPr/>
      <dgm:t>
        <a:bodyPr/>
        <a:lstStyle/>
        <a:p>
          <a:endParaRPr lang="en-IN"/>
        </a:p>
      </dgm:t>
    </dgm:pt>
    <dgm:pt modelId="{D4C3482C-178E-40C9-BEB4-EAF0F7E399BF}" type="sibTrans" cxnId="{0943061B-2F0A-49E8-AE00-7A94DEF619C2}">
      <dgm:prSet/>
      <dgm:spPr/>
      <dgm:t>
        <a:bodyPr/>
        <a:lstStyle/>
        <a:p>
          <a:endParaRPr lang="en-IN"/>
        </a:p>
      </dgm:t>
    </dgm:pt>
    <dgm:pt modelId="{80A5E480-1181-4A91-8C01-8765E57E881C}">
      <dgm:prSet phldrT="[Text]"/>
      <dgm:spPr/>
      <dgm:t>
        <a:bodyPr/>
        <a:lstStyle/>
        <a:p>
          <a:r>
            <a:rPr lang="en-US" dirty="0"/>
            <a:t>Model Analysis</a:t>
          </a:r>
          <a:endParaRPr lang="en-IN" dirty="0"/>
        </a:p>
      </dgm:t>
    </dgm:pt>
    <dgm:pt modelId="{65DF28BD-C459-4E0C-A8D9-7F450DC74B8A}" type="parTrans" cxnId="{2923E4BD-9CF6-4A98-BF2F-DF9A3A9103E3}">
      <dgm:prSet/>
      <dgm:spPr/>
      <dgm:t>
        <a:bodyPr/>
        <a:lstStyle/>
        <a:p>
          <a:endParaRPr lang="en-IN"/>
        </a:p>
      </dgm:t>
    </dgm:pt>
    <dgm:pt modelId="{62F5CF66-5D18-4D84-97EE-79294E47B833}" type="sibTrans" cxnId="{2923E4BD-9CF6-4A98-BF2F-DF9A3A9103E3}">
      <dgm:prSet/>
      <dgm:spPr/>
      <dgm:t>
        <a:bodyPr/>
        <a:lstStyle/>
        <a:p>
          <a:endParaRPr lang="en-IN"/>
        </a:p>
      </dgm:t>
    </dgm:pt>
    <dgm:pt modelId="{DBE723DC-B705-47C9-A246-FFB915113E19}">
      <dgm:prSet phldrT="[Text]"/>
      <dgm:spPr/>
      <dgm:t>
        <a:bodyPr/>
        <a:lstStyle/>
        <a:p>
          <a:r>
            <a:rPr lang="en-US" dirty="0"/>
            <a:t>Robots Response</a:t>
          </a:r>
          <a:endParaRPr lang="en-IN" dirty="0"/>
        </a:p>
      </dgm:t>
    </dgm:pt>
    <dgm:pt modelId="{92791B99-6C14-4EB7-A231-1FCE221AB7D5}" type="parTrans" cxnId="{1D20E07C-0FAA-4FED-B64C-D4EEB8A6242A}">
      <dgm:prSet/>
      <dgm:spPr/>
      <dgm:t>
        <a:bodyPr/>
        <a:lstStyle/>
        <a:p>
          <a:endParaRPr lang="en-IN"/>
        </a:p>
      </dgm:t>
    </dgm:pt>
    <dgm:pt modelId="{19B65C74-1EF3-4641-BCC8-FE3FA5FCA72B}" type="sibTrans" cxnId="{1D20E07C-0FAA-4FED-B64C-D4EEB8A6242A}">
      <dgm:prSet/>
      <dgm:spPr/>
      <dgm:t>
        <a:bodyPr/>
        <a:lstStyle/>
        <a:p>
          <a:endParaRPr lang="en-IN"/>
        </a:p>
      </dgm:t>
    </dgm:pt>
    <dgm:pt modelId="{7374B0E6-CFA9-48E1-AD3C-AE6EBDFB2287}">
      <dgm:prSet phldrT="[Text]"/>
      <dgm:spPr/>
      <dgm:t>
        <a:bodyPr/>
        <a:lstStyle/>
        <a:p>
          <a:r>
            <a:rPr lang="en-US" dirty="0"/>
            <a:t>Sentimental Analysis</a:t>
          </a:r>
          <a:endParaRPr lang="en-IN" dirty="0"/>
        </a:p>
      </dgm:t>
    </dgm:pt>
    <dgm:pt modelId="{F1FCEFEC-8755-4BA0-A4F9-C2798B1972D6}" type="parTrans" cxnId="{F745CACB-1CFB-48E7-BD56-4924CCA91872}">
      <dgm:prSet/>
      <dgm:spPr/>
      <dgm:t>
        <a:bodyPr/>
        <a:lstStyle/>
        <a:p>
          <a:endParaRPr lang="en-IN"/>
        </a:p>
      </dgm:t>
    </dgm:pt>
    <dgm:pt modelId="{2AF80896-FE88-49AC-85C9-36854F19B58A}" type="sibTrans" cxnId="{F745CACB-1CFB-48E7-BD56-4924CCA91872}">
      <dgm:prSet/>
      <dgm:spPr/>
      <dgm:t>
        <a:bodyPr/>
        <a:lstStyle/>
        <a:p>
          <a:endParaRPr lang="en-IN"/>
        </a:p>
      </dgm:t>
    </dgm:pt>
    <dgm:pt modelId="{B858C4FA-0EA4-435E-A3D6-4F0CB7AB38D2}">
      <dgm:prSet phldrT="[Text]"/>
      <dgm:spPr/>
      <dgm:t>
        <a:bodyPr/>
        <a:lstStyle/>
        <a:p>
          <a:r>
            <a:rPr lang="en-US" dirty="0"/>
            <a:t>Report Generation</a:t>
          </a:r>
          <a:endParaRPr lang="en-IN" dirty="0"/>
        </a:p>
      </dgm:t>
    </dgm:pt>
    <dgm:pt modelId="{012E407B-A295-49FE-A8AF-4A554D47899B}" type="parTrans" cxnId="{52F67775-C2C2-4BB7-8E08-4F8934455906}">
      <dgm:prSet/>
      <dgm:spPr/>
      <dgm:t>
        <a:bodyPr/>
        <a:lstStyle/>
        <a:p>
          <a:endParaRPr lang="en-IN"/>
        </a:p>
      </dgm:t>
    </dgm:pt>
    <dgm:pt modelId="{59161D63-0EE8-4070-8F1B-C274D1DC4017}" type="sibTrans" cxnId="{52F67775-C2C2-4BB7-8E08-4F8934455906}">
      <dgm:prSet/>
      <dgm:spPr/>
      <dgm:t>
        <a:bodyPr/>
        <a:lstStyle/>
        <a:p>
          <a:endParaRPr lang="en-IN"/>
        </a:p>
      </dgm:t>
    </dgm:pt>
    <dgm:pt modelId="{15696908-831E-4D1B-9701-D56E68F4605C}">
      <dgm:prSet phldrT="[Text]"/>
      <dgm:spPr/>
      <dgm:t>
        <a:bodyPr/>
        <a:lstStyle/>
        <a:p>
          <a:r>
            <a:rPr lang="en-US" dirty="0"/>
            <a:t>Hardware Inputs</a:t>
          </a:r>
          <a:endParaRPr lang="en-IN" dirty="0"/>
        </a:p>
      </dgm:t>
    </dgm:pt>
    <dgm:pt modelId="{05B1AE59-3ADF-42BE-888E-9DF3000CE5AD}" type="parTrans" cxnId="{815AC687-678A-494B-A36B-EC0958864FC2}">
      <dgm:prSet/>
      <dgm:spPr/>
      <dgm:t>
        <a:bodyPr/>
        <a:lstStyle/>
        <a:p>
          <a:endParaRPr lang="en-IN"/>
        </a:p>
      </dgm:t>
    </dgm:pt>
    <dgm:pt modelId="{FC1533B6-EB87-4100-B79B-5A308E7A3D9A}" type="sibTrans" cxnId="{815AC687-678A-494B-A36B-EC0958864FC2}">
      <dgm:prSet/>
      <dgm:spPr/>
      <dgm:t>
        <a:bodyPr/>
        <a:lstStyle/>
        <a:p>
          <a:endParaRPr lang="en-IN"/>
        </a:p>
      </dgm:t>
    </dgm:pt>
    <dgm:pt modelId="{E086F5AB-6D09-48CF-AEB5-C8345047446E}" type="pres">
      <dgm:prSet presAssocID="{AF7DC7A5-7BD3-4F14-8F5B-F25E03EA6104}" presName="Name0" presStyleCnt="0">
        <dgm:presLayoutVars>
          <dgm:dir/>
          <dgm:animLvl val="lvl"/>
          <dgm:resizeHandles val="exact"/>
        </dgm:presLayoutVars>
      </dgm:prSet>
      <dgm:spPr/>
    </dgm:pt>
    <dgm:pt modelId="{DF127186-A1C3-4A92-9E6B-50E65EF5A19C}" type="pres">
      <dgm:prSet presAssocID="{AF7DC7A5-7BD3-4F14-8F5B-F25E03EA6104}" presName="tSp" presStyleCnt="0"/>
      <dgm:spPr/>
    </dgm:pt>
    <dgm:pt modelId="{29FE2417-1968-4D05-90BA-51A5A64E7EC2}" type="pres">
      <dgm:prSet presAssocID="{AF7DC7A5-7BD3-4F14-8F5B-F25E03EA6104}" presName="bSp" presStyleCnt="0"/>
      <dgm:spPr/>
    </dgm:pt>
    <dgm:pt modelId="{1C4C363A-4EEE-417E-8F0E-8177BA13D70A}" type="pres">
      <dgm:prSet presAssocID="{AF7DC7A5-7BD3-4F14-8F5B-F25E03EA6104}" presName="process" presStyleCnt="0"/>
      <dgm:spPr/>
    </dgm:pt>
    <dgm:pt modelId="{9CF6C9A8-7B2F-4718-9CAF-12AE7742A030}" type="pres">
      <dgm:prSet presAssocID="{F30AB798-6670-44D3-9512-0395AAA47BC2}" presName="composite1" presStyleCnt="0"/>
      <dgm:spPr/>
    </dgm:pt>
    <dgm:pt modelId="{4E2A08A8-1D49-40CD-82DD-08EC6AB7DFC9}" type="pres">
      <dgm:prSet presAssocID="{F30AB798-6670-44D3-9512-0395AAA47BC2}" presName="dummyNode1" presStyleLbl="node1" presStyleIdx="0" presStyleCnt="3"/>
      <dgm:spPr/>
    </dgm:pt>
    <dgm:pt modelId="{A4079934-5B7F-47C2-AD29-B409CD37D094}" type="pres">
      <dgm:prSet presAssocID="{F30AB798-6670-44D3-9512-0395AAA47BC2}" presName="childNode1" presStyleLbl="bgAcc1" presStyleIdx="0" presStyleCnt="3">
        <dgm:presLayoutVars>
          <dgm:bulletEnabled val="1"/>
        </dgm:presLayoutVars>
      </dgm:prSet>
      <dgm:spPr/>
    </dgm:pt>
    <dgm:pt modelId="{21BE8865-581F-443A-BB3E-AB0261974241}" type="pres">
      <dgm:prSet presAssocID="{F30AB798-6670-44D3-9512-0395AAA47BC2}" presName="childNode1tx" presStyleLbl="bgAcc1" presStyleIdx="0" presStyleCnt="3">
        <dgm:presLayoutVars>
          <dgm:bulletEnabled val="1"/>
        </dgm:presLayoutVars>
      </dgm:prSet>
      <dgm:spPr/>
    </dgm:pt>
    <dgm:pt modelId="{E7971D74-66FC-4F93-BBBB-1D65170A6BE7}" type="pres">
      <dgm:prSet presAssocID="{F30AB798-6670-44D3-9512-0395AAA47BC2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1966CA53-A3AC-45A4-BCB3-0460D372C325}" type="pres">
      <dgm:prSet presAssocID="{F30AB798-6670-44D3-9512-0395AAA47BC2}" presName="connSite1" presStyleCnt="0"/>
      <dgm:spPr/>
    </dgm:pt>
    <dgm:pt modelId="{3DCECAF8-F9FD-4CB3-B322-A73A4F6BACE3}" type="pres">
      <dgm:prSet presAssocID="{C108A5BD-5072-4851-B03D-18B02F099558}" presName="Name9" presStyleLbl="sibTrans2D1" presStyleIdx="0" presStyleCnt="2"/>
      <dgm:spPr/>
    </dgm:pt>
    <dgm:pt modelId="{7740C241-D396-40EA-8638-7DD6B945EEDF}" type="pres">
      <dgm:prSet presAssocID="{621846FE-98ED-4265-8BD7-52E96158FC5E}" presName="composite2" presStyleCnt="0"/>
      <dgm:spPr/>
    </dgm:pt>
    <dgm:pt modelId="{5DC0F4ED-99AF-4E95-85B6-8C930DE9B084}" type="pres">
      <dgm:prSet presAssocID="{621846FE-98ED-4265-8BD7-52E96158FC5E}" presName="dummyNode2" presStyleLbl="node1" presStyleIdx="0" presStyleCnt="3"/>
      <dgm:spPr/>
    </dgm:pt>
    <dgm:pt modelId="{42A62ED9-9008-4C60-A85B-1AD4D8226C31}" type="pres">
      <dgm:prSet presAssocID="{621846FE-98ED-4265-8BD7-52E96158FC5E}" presName="childNode2" presStyleLbl="bgAcc1" presStyleIdx="1" presStyleCnt="3">
        <dgm:presLayoutVars>
          <dgm:bulletEnabled val="1"/>
        </dgm:presLayoutVars>
      </dgm:prSet>
      <dgm:spPr/>
    </dgm:pt>
    <dgm:pt modelId="{665D1ABB-B89B-47A0-B308-73B78FBAEA5A}" type="pres">
      <dgm:prSet presAssocID="{621846FE-98ED-4265-8BD7-52E96158FC5E}" presName="childNode2tx" presStyleLbl="bgAcc1" presStyleIdx="1" presStyleCnt="3">
        <dgm:presLayoutVars>
          <dgm:bulletEnabled val="1"/>
        </dgm:presLayoutVars>
      </dgm:prSet>
      <dgm:spPr/>
    </dgm:pt>
    <dgm:pt modelId="{6078AF22-BF52-475C-BAB9-7BBA7A232C8F}" type="pres">
      <dgm:prSet presAssocID="{621846FE-98ED-4265-8BD7-52E96158FC5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98C2551-F7D8-4C28-9857-9939F6971A7F}" type="pres">
      <dgm:prSet presAssocID="{621846FE-98ED-4265-8BD7-52E96158FC5E}" presName="connSite2" presStyleCnt="0"/>
      <dgm:spPr/>
    </dgm:pt>
    <dgm:pt modelId="{D89A86DC-D256-4986-8C5F-F5BE6A172BEE}" type="pres">
      <dgm:prSet presAssocID="{D4C3482C-178E-40C9-BEB4-EAF0F7E399BF}" presName="Name18" presStyleLbl="sibTrans2D1" presStyleIdx="1" presStyleCnt="2"/>
      <dgm:spPr/>
    </dgm:pt>
    <dgm:pt modelId="{CB212E0C-FCBB-42AD-ABEE-2E25B26F829A}" type="pres">
      <dgm:prSet presAssocID="{DBE723DC-B705-47C9-A246-FFB915113E19}" presName="composite1" presStyleCnt="0"/>
      <dgm:spPr/>
    </dgm:pt>
    <dgm:pt modelId="{9DD26181-04DF-4968-A279-9B04356C754D}" type="pres">
      <dgm:prSet presAssocID="{DBE723DC-B705-47C9-A246-FFB915113E19}" presName="dummyNode1" presStyleLbl="node1" presStyleIdx="1" presStyleCnt="3"/>
      <dgm:spPr/>
    </dgm:pt>
    <dgm:pt modelId="{D1C7542A-CEC2-45FF-96E3-E9BFAD71ECBA}" type="pres">
      <dgm:prSet presAssocID="{DBE723DC-B705-47C9-A246-FFB915113E19}" presName="childNode1" presStyleLbl="bgAcc1" presStyleIdx="2" presStyleCnt="3">
        <dgm:presLayoutVars>
          <dgm:bulletEnabled val="1"/>
        </dgm:presLayoutVars>
      </dgm:prSet>
      <dgm:spPr/>
    </dgm:pt>
    <dgm:pt modelId="{3773B1E4-F06E-4D62-B99C-937C3CD170A4}" type="pres">
      <dgm:prSet presAssocID="{DBE723DC-B705-47C9-A246-FFB915113E19}" presName="childNode1tx" presStyleLbl="bgAcc1" presStyleIdx="2" presStyleCnt="3">
        <dgm:presLayoutVars>
          <dgm:bulletEnabled val="1"/>
        </dgm:presLayoutVars>
      </dgm:prSet>
      <dgm:spPr/>
    </dgm:pt>
    <dgm:pt modelId="{044D831B-9EE7-4B01-B0D7-CA50ABE8788E}" type="pres">
      <dgm:prSet presAssocID="{DBE723DC-B705-47C9-A246-FFB915113E19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9882BB2-3DE7-4530-9767-B16857E97D68}" type="pres">
      <dgm:prSet presAssocID="{DBE723DC-B705-47C9-A246-FFB915113E19}" presName="connSite1" presStyleCnt="0"/>
      <dgm:spPr/>
    </dgm:pt>
  </dgm:ptLst>
  <dgm:cxnLst>
    <dgm:cxn modelId="{19279313-97DD-4BEF-B139-3DBE902D98D5}" type="presOf" srcId="{621846FE-98ED-4265-8BD7-52E96158FC5E}" destId="{6078AF22-BF52-475C-BAB9-7BBA7A232C8F}" srcOrd="0" destOrd="0" presId="urn:microsoft.com/office/officeart/2005/8/layout/hProcess4"/>
    <dgm:cxn modelId="{1EEFC613-D560-46D5-B0D3-9AC8286B6609}" srcId="{F30AB798-6670-44D3-9512-0395AAA47BC2}" destId="{2B9307BA-4C38-406F-A064-2F16A69083DF}" srcOrd="0" destOrd="0" parTransId="{6B45FD5D-628C-46EA-99DC-8A17568B04AF}" sibTransId="{015B84E2-67AA-49F1-8982-EEC19704B12D}"/>
    <dgm:cxn modelId="{19BED214-E7AB-4DED-A91F-C6D5B7577955}" type="presOf" srcId="{B858C4FA-0EA4-435E-A3D6-4F0CB7AB38D2}" destId="{D1C7542A-CEC2-45FF-96E3-E9BFAD71ECBA}" srcOrd="0" destOrd="1" presId="urn:microsoft.com/office/officeart/2005/8/layout/hProcess4"/>
    <dgm:cxn modelId="{0943061B-2F0A-49E8-AE00-7A94DEF619C2}" srcId="{AF7DC7A5-7BD3-4F14-8F5B-F25E03EA6104}" destId="{621846FE-98ED-4265-8BD7-52E96158FC5E}" srcOrd="1" destOrd="0" parTransId="{5984CE29-8773-4287-BC73-9C259ABA167A}" sibTransId="{D4C3482C-178E-40C9-BEB4-EAF0F7E399BF}"/>
    <dgm:cxn modelId="{837AC034-7AD9-482B-B512-E6C72DFEBD65}" srcId="{F30AB798-6670-44D3-9512-0395AAA47BC2}" destId="{40AFEBD6-C38B-4F35-A21F-E5B0D907EA16}" srcOrd="1" destOrd="0" parTransId="{BC732E0E-A260-474D-B134-29B91A429834}" sibTransId="{F253C355-00E1-48FD-B33B-D1F81704C4D3}"/>
    <dgm:cxn modelId="{D9C07E36-6265-4F59-B3B5-290D24830FB2}" type="presOf" srcId="{15696908-831E-4D1B-9701-D56E68F4605C}" destId="{665D1ABB-B89B-47A0-B308-73B78FBAEA5A}" srcOrd="1" destOrd="1" presId="urn:microsoft.com/office/officeart/2005/8/layout/hProcess4"/>
    <dgm:cxn modelId="{6C232B3A-26B1-44ED-83FD-91FBB685FC54}" type="presOf" srcId="{40AFEBD6-C38B-4F35-A21F-E5B0D907EA16}" destId="{A4079934-5B7F-47C2-AD29-B409CD37D094}" srcOrd="0" destOrd="1" presId="urn:microsoft.com/office/officeart/2005/8/layout/hProcess4"/>
    <dgm:cxn modelId="{F5B02260-FA72-41F1-BFF5-FB5BD111B3A2}" type="presOf" srcId="{2B9307BA-4C38-406F-A064-2F16A69083DF}" destId="{A4079934-5B7F-47C2-AD29-B409CD37D094}" srcOrd="0" destOrd="0" presId="urn:microsoft.com/office/officeart/2005/8/layout/hProcess4"/>
    <dgm:cxn modelId="{70D84965-FCF1-4BC9-A818-86FBF142163E}" type="presOf" srcId="{C108A5BD-5072-4851-B03D-18B02F099558}" destId="{3DCECAF8-F9FD-4CB3-B322-A73A4F6BACE3}" srcOrd="0" destOrd="0" presId="urn:microsoft.com/office/officeart/2005/8/layout/hProcess4"/>
    <dgm:cxn modelId="{15E9E965-61DE-4CBE-85BF-1BF1D1C35F48}" srcId="{AF7DC7A5-7BD3-4F14-8F5B-F25E03EA6104}" destId="{F30AB798-6670-44D3-9512-0395AAA47BC2}" srcOrd="0" destOrd="0" parTransId="{32770540-3849-412F-9EAD-D5612A5197E8}" sibTransId="{C108A5BD-5072-4851-B03D-18B02F099558}"/>
    <dgm:cxn modelId="{668B6067-A64F-4F48-A4B1-CD8D063D2BA1}" type="presOf" srcId="{80A5E480-1181-4A91-8C01-8765E57E881C}" destId="{665D1ABB-B89B-47A0-B308-73B78FBAEA5A}" srcOrd="1" destOrd="0" presId="urn:microsoft.com/office/officeart/2005/8/layout/hProcess4"/>
    <dgm:cxn modelId="{8C64C66B-5471-42A7-AC84-C629BB0AF8B6}" type="presOf" srcId="{B858C4FA-0EA4-435E-A3D6-4F0CB7AB38D2}" destId="{3773B1E4-F06E-4D62-B99C-937C3CD170A4}" srcOrd="1" destOrd="1" presId="urn:microsoft.com/office/officeart/2005/8/layout/hProcess4"/>
    <dgm:cxn modelId="{12ED826F-EFE9-4136-A452-BF302F1F674C}" type="presOf" srcId="{7374B0E6-CFA9-48E1-AD3C-AE6EBDFB2287}" destId="{D1C7542A-CEC2-45FF-96E3-E9BFAD71ECBA}" srcOrd="0" destOrd="0" presId="urn:microsoft.com/office/officeart/2005/8/layout/hProcess4"/>
    <dgm:cxn modelId="{52F67775-C2C2-4BB7-8E08-4F8934455906}" srcId="{DBE723DC-B705-47C9-A246-FFB915113E19}" destId="{B858C4FA-0EA4-435E-A3D6-4F0CB7AB38D2}" srcOrd="1" destOrd="0" parTransId="{012E407B-A295-49FE-A8AF-4A554D47899B}" sibTransId="{59161D63-0EE8-4070-8F1B-C274D1DC4017}"/>
    <dgm:cxn modelId="{03877F75-289E-42C8-819B-AAD13A2EE5C8}" type="presOf" srcId="{80A5E480-1181-4A91-8C01-8765E57E881C}" destId="{42A62ED9-9008-4C60-A85B-1AD4D8226C31}" srcOrd="0" destOrd="0" presId="urn:microsoft.com/office/officeart/2005/8/layout/hProcess4"/>
    <dgm:cxn modelId="{1D20E07C-0FAA-4FED-B64C-D4EEB8A6242A}" srcId="{AF7DC7A5-7BD3-4F14-8F5B-F25E03EA6104}" destId="{DBE723DC-B705-47C9-A246-FFB915113E19}" srcOrd="2" destOrd="0" parTransId="{92791B99-6C14-4EB7-A231-1FCE221AB7D5}" sibTransId="{19B65C74-1EF3-4641-BCC8-FE3FA5FCA72B}"/>
    <dgm:cxn modelId="{815AC687-678A-494B-A36B-EC0958864FC2}" srcId="{621846FE-98ED-4265-8BD7-52E96158FC5E}" destId="{15696908-831E-4D1B-9701-D56E68F4605C}" srcOrd="1" destOrd="0" parTransId="{05B1AE59-3ADF-42BE-888E-9DF3000CE5AD}" sibTransId="{FC1533B6-EB87-4100-B79B-5A308E7A3D9A}"/>
    <dgm:cxn modelId="{40373B9C-BA87-4C64-9BD5-D4BCC3F24ACB}" type="presOf" srcId="{15696908-831E-4D1B-9701-D56E68F4605C}" destId="{42A62ED9-9008-4C60-A85B-1AD4D8226C31}" srcOrd="0" destOrd="1" presId="urn:microsoft.com/office/officeart/2005/8/layout/hProcess4"/>
    <dgm:cxn modelId="{24FE8EA7-9289-480A-B300-5AE0B78FECF3}" type="presOf" srcId="{7374B0E6-CFA9-48E1-AD3C-AE6EBDFB2287}" destId="{3773B1E4-F06E-4D62-B99C-937C3CD170A4}" srcOrd="1" destOrd="0" presId="urn:microsoft.com/office/officeart/2005/8/layout/hProcess4"/>
    <dgm:cxn modelId="{2923E4BD-9CF6-4A98-BF2F-DF9A3A9103E3}" srcId="{621846FE-98ED-4265-8BD7-52E96158FC5E}" destId="{80A5E480-1181-4A91-8C01-8765E57E881C}" srcOrd="0" destOrd="0" parTransId="{65DF28BD-C459-4E0C-A8D9-7F450DC74B8A}" sibTransId="{62F5CF66-5D18-4D84-97EE-79294E47B833}"/>
    <dgm:cxn modelId="{8357FCBF-3473-4770-9652-A189D7D42D39}" type="presOf" srcId="{DBE723DC-B705-47C9-A246-FFB915113E19}" destId="{044D831B-9EE7-4B01-B0D7-CA50ABE8788E}" srcOrd="0" destOrd="0" presId="urn:microsoft.com/office/officeart/2005/8/layout/hProcess4"/>
    <dgm:cxn modelId="{88B226C1-D42C-4B42-B343-E5AAB2ED22F6}" type="presOf" srcId="{AF7DC7A5-7BD3-4F14-8F5B-F25E03EA6104}" destId="{E086F5AB-6D09-48CF-AEB5-C8345047446E}" srcOrd="0" destOrd="0" presId="urn:microsoft.com/office/officeart/2005/8/layout/hProcess4"/>
    <dgm:cxn modelId="{A60BBDC4-B637-4122-AB99-E95F403A6DC0}" type="presOf" srcId="{2B9307BA-4C38-406F-A064-2F16A69083DF}" destId="{21BE8865-581F-443A-BB3E-AB0261974241}" srcOrd="1" destOrd="0" presId="urn:microsoft.com/office/officeart/2005/8/layout/hProcess4"/>
    <dgm:cxn modelId="{F745CACB-1CFB-48E7-BD56-4924CCA91872}" srcId="{DBE723DC-B705-47C9-A246-FFB915113E19}" destId="{7374B0E6-CFA9-48E1-AD3C-AE6EBDFB2287}" srcOrd="0" destOrd="0" parTransId="{F1FCEFEC-8755-4BA0-A4F9-C2798B1972D6}" sibTransId="{2AF80896-FE88-49AC-85C9-36854F19B58A}"/>
    <dgm:cxn modelId="{4C7C7DDE-F459-41BE-8297-BF476A6671F6}" type="presOf" srcId="{D4C3482C-178E-40C9-BEB4-EAF0F7E399BF}" destId="{D89A86DC-D256-4986-8C5F-F5BE6A172BEE}" srcOrd="0" destOrd="0" presId="urn:microsoft.com/office/officeart/2005/8/layout/hProcess4"/>
    <dgm:cxn modelId="{4B3B56EC-0304-49D7-8931-9A86C16410E6}" type="presOf" srcId="{40AFEBD6-C38B-4F35-A21F-E5B0D907EA16}" destId="{21BE8865-581F-443A-BB3E-AB0261974241}" srcOrd="1" destOrd="1" presId="urn:microsoft.com/office/officeart/2005/8/layout/hProcess4"/>
    <dgm:cxn modelId="{2E5AF0FE-54E5-4FB4-BC56-5DB93AA4F402}" type="presOf" srcId="{F30AB798-6670-44D3-9512-0395AAA47BC2}" destId="{E7971D74-66FC-4F93-BBBB-1D65170A6BE7}" srcOrd="0" destOrd="0" presId="urn:microsoft.com/office/officeart/2005/8/layout/hProcess4"/>
    <dgm:cxn modelId="{6B0E35DC-7C9B-4AA6-84D2-634E02E49089}" type="presParOf" srcId="{E086F5AB-6D09-48CF-AEB5-C8345047446E}" destId="{DF127186-A1C3-4A92-9E6B-50E65EF5A19C}" srcOrd="0" destOrd="0" presId="urn:microsoft.com/office/officeart/2005/8/layout/hProcess4"/>
    <dgm:cxn modelId="{FA6DFB69-8FC6-4005-9C13-0DD3FDE84368}" type="presParOf" srcId="{E086F5AB-6D09-48CF-AEB5-C8345047446E}" destId="{29FE2417-1968-4D05-90BA-51A5A64E7EC2}" srcOrd="1" destOrd="0" presId="urn:microsoft.com/office/officeart/2005/8/layout/hProcess4"/>
    <dgm:cxn modelId="{277CAE53-A971-46D3-B0D0-D351DE075156}" type="presParOf" srcId="{E086F5AB-6D09-48CF-AEB5-C8345047446E}" destId="{1C4C363A-4EEE-417E-8F0E-8177BA13D70A}" srcOrd="2" destOrd="0" presId="urn:microsoft.com/office/officeart/2005/8/layout/hProcess4"/>
    <dgm:cxn modelId="{E46AB08A-866F-415C-B217-736CADFC27D4}" type="presParOf" srcId="{1C4C363A-4EEE-417E-8F0E-8177BA13D70A}" destId="{9CF6C9A8-7B2F-4718-9CAF-12AE7742A030}" srcOrd="0" destOrd="0" presId="urn:microsoft.com/office/officeart/2005/8/layout/hProcess4"/>
    <dgm:cxn modelId="{BE83957B-061C-40CE-B796-4946803C6377}" type="presParOf" srcId="{9CF6C9A8-7B2F-4718-9CAF-12AE7742A030}" destId="{4E2A08A8-1D49-40CD-82DD-08EC6AB7DFC9}" srcOrd="0" destOrd="0" presId="urn:microsoft.com/office/officeart/2005/8/layout/hProcess4"/>
    <dgm:cxn modelId="{B45B6B2F-6558-44B7-AFAB-A9760340EB97}" type="presParOf" srcId="{9CF6C9A8-7B2F-4718-9CAF-12AE7742A030}" destId="{A4079934-5B7F-47C2-AD29-B409CD37D094}" srcOrd="1" destOrd="0" presId="urn:microsoft.com/office/officeart/2005/8/layout/hProcess4"/>
    <dgm:cxn modelId="{DAF6702D-8441-4FCE-81A2-2B95CD1DF77B}" type="presParOf" srcId="{9CF6C9A8-7B2F-4718-9CAF-12AE7742A030}" destId="{21BE8865-581F-443A-BB3E-AB0261974241}" srcOrd="2" destOrd="0" presId="urn:microsoft.com/office/officeart/2005/8/layout/hProcess4"/>
    <dgm:cxn modelId="{C28E99F8-7CF3-4A21-964A-EDA04F8A0343}" type="presParOf" srcId="{9CF6C9A8-7B2F-4718-9CAF-12AE7742A030}" destId="{E7971D74-66FC-4F93-BBBB-1D65170A6BE7}" srcOrd="3" destOrd="0" presId="urn:microsoft.com/office/officeart/2005/8/layout/hProcess4"/>
    <dgm:cxn modelId="{9F44058D-1158-44CA-AAB9-B63A3E720494}" type="presParOf" srcId="{9CF6C9A8-7B2F-4718-9CAF-12AE7742A030}" destId="{1966CA53-A3AC-45A4-BCB3-0460D372C325}" srcOrd="4" destOrd="0" presId="urn:microsoft.com/office/officeart/2005/8/layout/hProcess4"/>
    <dgm:cxn modelId="{F684433F-A17E-454D-883F-916B419858CE}" type="presParOf" srcId="{1C4C363A-4EEE-417E-8F0E-8177BA13D70A}" destId="{3DCECAF8-F9FD-4CB3-B322-A73A4F6BACE3}" srcOrd="1" destOrd="0" presId="urn:microsoft.com/office/officeart/2005/8/layout/hProcess4"/>
    <dgm:cxn modelId="{013BC35B-A4E5-448D-BC21-25435C9989C0}" type="presParOf" srcId="{1C4C363A-4EEE-417E-8F0E-8177BA13D70A}" destId="{7740C241-D396-40EA-8638-7DD6B945EEDF}" srcOrd="2" destOrd="0" presId="urn:microsoft.com/office/officeart/2005/8/layout/hProcess4"/>
    <dgm:cxn modelId="{EC470E04-A279-4367-B46A-6038332C6869}" type="presParOf" srcId="{7740C241-D396-40EA-8638-7DD6B945EEDF}" destId="{5DC0F4ED-99AF-4E95-85B6-8C930DE9B084}" srcOrd="0" destOrd="0" presId="urn:microsoft.com/office/officeart/2005/8/layout/hProcess4"/>
    <dgm:cxn modelId="{97B96338-E305-48D2-B789-B014A3C5656D}" type="presParOf" srcId="{7740C241-D396-40EA-8638-7DD6B945EEDF}" destId="{42A62ED9-9008-4C60-A85B-1AD4D8226C31}" srcOrd="1" destOrd="0" presId="urn:microsoft.com/office/officeart/2005/8/layout/hProcess4"/>
    <dgm:cxn modelId="{2AB45218-1AA6-4CC2-B31B-6B0205A08F4F}" type="presParOf" srcId="{7740C241-D396-40EA-8638-7DD6B945EEDF}" destId="{665D1ABB-B89B-47A0-B308-73B78FBAEA5A}" srcOrd="2" destOrd="0" presId="urn:microsoft.com/office/officeart/2005/8/layout/hProcess4"/>
    <dgm:cxn modelId="{DD3471A0-FD00-43D7-B88A-9469F8A35FD2}" type="presParOf" srcId="{7740C241-D396-40EA-8638-7DD6B945EEDF}" destId="{6078AF22-BF52-475C-BAB9-7BBA7A232C8F}" srcOrd="3" destOrd="0" presId="urn:microsoft.com/office/officeart/2005/8/layout/hProcess4"/>
    <dgm:cxn modelId="{E929EE98-D3C8-46DF-B2BD-A2845E3A70E1}" type="presParOf" srcId="{7740C241-D396-40EA-8638-7DD6B945EEDF}" destId="{598C2551-F7D8-4C28-9857-9939F6971A7F}" srcOrd="4" destOrd="0" presId="urn:microsoft.com/office/officeart/2005/8/layout/hProcess4"/>
    <dgm:cxn modelId="{831915E4-840C-4847-8ED0-D2EC06DC3D05}" type="presParOf" srcId="{1C4C363A-4EEE-417E-8F0E-8177BA13D70A}" destId="{D89A86DC-D256-4986-8C5F-F5BE6A172BEE}" srcOrd="3" destOrd="0" presId="urn:microsoft.com/office/officeart/2005/8/layout/hProcess4"/>
    <dgm:cxn modelId="{555752A6-03E9-46C2-81FD-762109BBFB6A}" type="presParOf" srcId="{1C4C363A-4EEE-417E-8F0E-8177BA13D70A}" destId="{CB212E0C-FCBB-42AD-ABEE-2E25B26F829A}" srcOrd="4" destOrd="0" presId="urn:microsoft.com/office/officeart/2005/8/layout/hProcess4"/>
    <dgm:cxn modelId="{5EF9AAD2-AB9A-4DBC-A5DF-77AC42C2F50F}" type="presParOf" srcId="{CB212E0C-FCBB-42AD-ABEE-2E25B26F829A}" destId="{9DD26181-04DF-4968-A279-9B04356C754D}" srcOrd="0" destOrd="0" presId="urn:microsoft.com/office/officeart/2005/8/layout/hProcess4"/>
    <dgm:cxn modelId="{8F595EB3-F933-4A7C-BE48-80B5CA9683E8}" type="presParOf" srcId="{CB212E0C-FCBB-42AD-ABEE-2E25B26F829A}" destId="{D1C7542A-CEC2-45FF-96E3-E9BFAD71ECBA}" srcOrd="1" destOrd="0" presId="urn:microsoft.com/office/officeart/2005/8/layout/hProcess4"/>
    <dgm:cxn modelId="{5674599F-05DA-4C61-BE13-EAB6C0AA05D6}" type="presParOf" srcId="{CB212E0C-FCBB-42AD-ABEE-2E25B26F829A}" destId="{3773B1E4-F06E-4D62-B99C-937C3CD170A4}" srcOrd="2" destOrd="0" presId="urn:microsoft.com/office/officeart/2005/8/layout/hProcess4"/>
    <dgm:cxn modelId="{2B4B6469-EB61-483A-B032-A6A3BB0063A7}" type="presParOf" srcId="{CB212E0C-FCBB-42AD-ABEE-2E25B26F829A}" destId="{044D831B-9EE7-4B01-B0D7-CA50ABE8788E}" srcOrd="3" destOrd="0" presId="urn:microsoft.com/office/officeart/2005/8/layout/hProcess4"/>
    <dgm:cxn modelId="{62C4B557-7D23-477B-8441-4DA3232CC07E}" type="presParOf" srcId="{CB212E0C-FCBB-42AD-ABEE-2E25B26F829A}" destId="{79882BB2-3DE7-4530-9767-B16857E97D6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7DC7A5-7BD3-4F14-8F5B-F25E03EA6104}" type="doc">
      <dgm:prSet loTypeId="urn:microsoft.com/office/officeart/2005/8/layout/hProcess4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621846FE-98ED-4265-8BD7-52E96158FC5E}">
      <dgm:prSet phldrT="[Text]"/>
      <dgm:spPr/>
      <dgm:t>
        <a:bodyPr/>
        <a:lstStyle/>
        <a:p>
          <a:r>
            <a:rPr lang="en-US" dirty="0"/>
            <a:t>Processed Data</a:t>
          </a:r>
          <a:endParaRPr lang="en-IN" dirty="0"/>
        </a:p>
      </dgm:t>
    </dgm:pt>
    <dgm:pt modelId="{5984CE29-8773-4287-BC73-9C259ABA167A}" type="parTrans" cxnId="{0943061B-2F0A-49E8-AE00-7A94DEF619C2}">
      <dgm:prSet/>
      <dgm:spPr/>
      <dgm:t>
        <a:bodyPr/>
        <a:lstStyle/>
        <a:p>
          <a:endParaRPr lang="en-IN"/>
        </a:p>
      </dgm:t>
    </dgm:pt>
    <dgm:pt modelId="{D4C3482C-178E-40C9-BEB4-EAF0F7E399BF}" type="sibTrans" cxnId="{0943061B-2F0A-49E8-AE00-7A94DEF619C2}">
      <dgm:prSet/>
      <dgm:spPr/>
      <dgm:t>
        <a:bodyPr/>
        <a:lstStyle/>
        <a:p>
          <a:endParaRPr lang="en-IN"/>
        </a:p>
      </dgm:t>
    </dgm:pt>
    <dgm:pt modelId="{80A5E480-1181-4A91-8C01-8765E57E881C}">
      <dgm:prSet phldrT="[Text]"/>
      <dgm:spPr/>
      <dgm:t>
        <a:bodyPr/>
        <a:lstStyle/>
        <a:p>
          <a:r>
            <a:rPr lang="en-US" dirty="0"/>
            <a:t>Model Analysis</a:t>
          </a:r>
          <a:endParaRPr lang="en-IN" dirty="0"/>
        </a:p>
      </dgm:t>
    </dgm:pt>
    <dgm:pt modelId="{65DF28BD-C459-4E0C-A8D9-7F450DC74B8A}" type="parTrans" cxnId="{2923E4BD-9CF6-4A98-BF2F-DF9A3A9103E3}">
      <dgm:prSet/>
      <dgm:spPr/>
      <dgm:t>
        <a:bodyPr/>
        <a:lstStyle/>
        <a:p>
          <a:endParaRPr lang="en-IN"/>
        </a:p>
      </dgm:t>
    </dgm:pt>
    <dgm:pt modelId="{62F5CF66-5D18-4D84-97EE-79294E47B833}" type="sibTrans" cxnId="{2923E4BD-9CF6-4A98-BF2F-DF9A3A9103E3}">
      <dgm:prSet/>
      <dgm:spPr/>
      <dgm:t>
        <a:bodyPr/>
        <a:lstStyle/>
        <a:p>
          <a:endParaRPr lang="en-IN"/>
        </a:p>
      </dgm:t>
    </dgm:pt>
    <dgm:pt modelId="{DBE723DC-B705-47C9-A246-FFB915113E19}">
      <dgm:prSet phldrT="[Text]"/>
      <dgm:spPr/>
      <dgm:t>
        <a:bodyPr/>
        <a:lstStyle/>
        <a:p>
          <a:r>
            <a:rPr lang="en-US" dirty="0"/>
            <a:t>APP</a:t>
          </a:r>
          <a:endParaRPr lang="en-IN" dirty="0"/>
        </a:p>
      </dgm:t>
    </dgm:pt>
    <dgm:pt modelId="{92791B99-6C14-4EB7-A231-1FCE221AB7D5}" type="parTrans" cxnId="{1D20E07C-0FAA-4FED-B64C-D4EEB8A6242A}">
      <dgm:prSet/>
      <dgm:spPr/>
      <dgm:t>
        <a:bodyPr/>
        <a:lstStyle/>
        <a:p>
          <a:endParaRPr lang="en-IN"/>
        </a:p>
      </dgm:t>
    </dgm:pt>
    <dgm:pt modelId="{19B65C74-1EF3-4641-BCC8-FE3FA5FCA72B}" type="sibTrans" cxnId="{1D20E07C-0FAA-4FED-B64C-D4EEB8A6242A}">
      <dgm:prSet/>
      <dgm:spPr/>
      <dgm:t>
        <a:bodyPr/>
        <a:lstStyle/>
        <a:p>
          <a:endParaRPr lang="en-IN"/>
        </a:p>
      </dgm:t>
    </dgm:pt>
    <dgm:pt modelId="{7374B0E6-CFA9-48E1-AD3C-AE6EBDFB2287}">
      <dgm:prSet phldrT="[Text]"/>
      <dgm:spPr/>
      <dgm:t>
        <a:bodyPr/>
        <a:lstStyle/>
        <a:p>
          <a:r>
            <a:rPr lang="en-US" dirty="0"/>
            <a:t>Visualization</a:t>
          </a:r>
          <a:endParaRPr lang="en-IN" dirty="0"/>
        </a:p>
      </dgm:t>
    </dgm:pt>
    <dgm:pt modelId="{F1FCEFEC-8755-4BA0-A4F9-C2798B1972D6}" type="parTrans" cxnId="{F745CACB-1CFB-48E7-BD56-4924CCA91872}">
      <dgm:prSet/>
      <dgm:spPr/>
      <dgm:t>
        <a:bodyPr/>
        <a:lstStyle/>
        <a:p>
          <a:endParaRPr lang="en-IN"/>
        </a:p>
      </dgm:t>
    </dgm:pt>
    <dgm:pt modelId="{2AF80896-FE88-49AC-85C9-36854F19B58A}" type="sibTrans" cxnId="{F745CACB-1CFB-48E7-BD56-4924CCA91872}">
      <dgm:prSet/>
      <dgm:spPr/>
      <dgm:t>
        <a:bodyPr/>
        <a:lstStyle/>
        <a:p>
          <a:endParaRPr lang="en-IN"/>
        </a:p>
      </dgm:t>
    </dgm:pt>
    <dgm:pt modelId="{B858C4FA-0EA4-435E-A3D6-4F0CB7AB38D2}">
      <dgm:prSet phldrT="[Text]"/>
      <dgm:spPr/>
      <dgm:t>
        <a:bodyPr/>
        <a:lstStyle/>
        <a:p>
          <a:r>
            <a:rPr lang="en-US" dirty="0"/>
            <a:t>Report Generation</a:t>
          </a:r>
          <a:endParaRPr lang="en-IN" dirty="0"/>
        </a:p>
      </dgm:t>
    </dgm:pt>
    <dgm:pt modelId="{012E407B-A295-49FE-A8AF-4A554D47899B}" type="parTrans" cxnId="{52F67775-C2C2-4BB7-8E08-4F8934455906}">
      <dgm:prSet/>
      <dgm:spPr/>
      <dgm:t>
        <a:bodyPr/>
        <a:lstStyle/>
        <a:p>
          <a:endParaRPr lang="en-IN"/>
        </a:p>
      </dgm:t>
    </dgm:pt>
    <dgm:pt modelId="{59161D63-0EE8-4070-8F1B-C274D1DC4017}" type="sibTrans" cxnId="{52F67775-C2C2-4BB7-8E08-4F8934455906}">
      <dgm:prSet/>
      <dgm:spPr/>
      <dgm:t>
        <a:bodyPr/>
        <a:lstStyle/>
        <a:p>
          <a:endParaRPr lang="en-IN"/>
        </a:p>
      </dgm:t>
    </dgm:pt>
    <dgm:pt modelId="{15696908-831E-4D1B-9701-D56E68F4605C}">
      <dgm:prSet phldrT="[Text]"/>
      <dgm:spPr/>
      <dgm:t>
        <a:bodyPr/>
        <a:lstStyle/>
        <a:p>
          <a:r>
            <a:rPr lang="en-US" dirty="0"/>
            <a:t>Hardware Inputs</a:t>
          </a:r>
          <a:endParaRPr lang="en-IN" dirty="0"/>
        </a:p>
      </dgm:t>
    </dgm:pt>
    <dgm:pt modelId="{05B1AE59-3ADF-42BE-888E-9DF3000CE5AD}" type="parTrans" cxnId="{815AC687-678A-494B-A36B-EC0958864FC2}">
      <dgm:prSet/>
      <dgm:spPr/>
      <dgm:t>
        <a:bodyPr/>
        <a:lstStyle/>
        <a:p>
          <a:endParaRPr lang="en-IN"/>
        </a:p>
      </dgm:t>
    </dgm:pt>
    <dgm:pt modelId="{FC1533B6-EB87-4100-B79B-5A308E7A3D9A}" type="sibTrans" cxnId="{815AC687-678A-494B-A36B-EC0958864FC2}">
      <dgm:prSet/>
      <dgm:spPr/>
      <dgm:t>
        <a:bodyPr/>
        <a:lstStyle/>
        <a:p>
          <a:endParaRPr lang="en-IN"/>
        </a:p>
      </dgm:t>
    </dgm:pt>
    <dgm:pt modelId="{E086F5AB-6D09-48CF-AEB5-C8345047446E}" type="pres">
      <dgm:prSet presAssocID="{AF7DC7A5-7BD3-4F14-8F5B-F25E03EA6104}" presName="Name0" presStyleCnt="0">
        <dgm:presLayoutVars>
          <dgm:dir/>
          <dgm:animLvl val="lvl"/>
          <dgm:resizeHandles val="exact"/>
        </dgm:presLayoutVars>
      </dgm:prSet>
      <dgm:spPr/>
    </dgm:pt>
    <dgm:pt modelId="{DF127186-A1C3-4A92-9E6B-50E65EF5A19C}" type="pres">
      <dgm:prSet presAssocID="{AF7DC7A5-7BD3-4F14-8F5B-F25E03EA6104}" presName="tSp" presStyleCnt="0"/>
      <dgm:spPr/>
    </dgm:pt>
    <dgm:pt modelId="{29FE2417-1968-4D05-90BA-51A5A64E7EC2}" type="pres">
      <dgm:prSet presAssocID="{AF7DC7A5-7BD3-4F14-8F5B-F25E03EA6104}" presName="bSp" presStyleCnt="0"/>
      <dgm:spPr/>
    </dgm:pt>
    <dgm:pt modelId="{1C4C363A-4EEE-417E-8F0E-8177BA13D70A}" type="pres">
      <dgm:prSet presAssocID="{AF7DC7A5-7BD3-4F14-8F5B-F25E03EA6104}" presName="process" presStyleCnt="0"/>
      <dgm:spPr/>
    </dgm:pt>
    <dgm:pt modelId="{149E0C91-F9F7-49F4-8713-E3B745ECF45B}" type="pres">
      <dgm:prSet presAssocID="{621846FE-98ED-4265-8BD7-52E96158FC5E}" presName="composite1" presStyleCnt="0"/>
      <dgm:spPr/>
    </dgm:pt>
    <dgm:pt modelId="{1845C6BD-4217-4FF9-B19A-914DB868121E}" type="pres">
      <dgm:prSet presAssocID="{621846FE-98ED-4265-8BD7-52E96158FC5E}" presName="dummyNode1" presStyleLbl="node1" presStyleIdx="0" presStyleCnt="2"/>
      <dgm:spPr/>
    </dgm:pt>
    <dgm:pt modelId="{D72591BA-3744-48F8-9FB6-BBAEF4288DE4}" type="pres">
      <dgm:prSet presAssocID="{621846FE-98ED-4265-8BD7-52E96158FC5E}" presName="childNode1" presStyleLbl="bgAcc1" presStyleIdx="0" presStyleCnt="2">
        <dgm:presLayoutVars>
          <dgm:bulletEnabled val="1"/>
        </dgm:presLayoutVars>
      </dgm:prSet>
      <dgm:spPr/>
    </dgm:pt>
    <dgm:pt modelId="{F9419EC5-5DA2-4F5F-B379-0D241ACD25E3}" type="pres">
      <dgm:prSet presAssocID="{621846FE-98ED-4265-8BD7-52E96158FC5E}" presName="childNode1tx" presStyleLbl="bgAcc1" presStyleIdx="0" presStyleCnt="2">
        <dgm:presLayoutVars>
          <dgm:bulletEnabled val="1"/>
        </dgm:presLayoutVars>
      </dgm:prSet>
      <dgm:spPr/>
    </dgm:pt>
    <dgm:pt modelId="{55F6A23C-A320-40A1-9443-1692D6DECEB0}" type="pres">
      <dgm:prSet presAssocID="{621846FE-98ED-4265-8BD7-52E96158FC5E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203EC199-706F-4CF6-A8AC-A40696DE04A4}" type="pres">
      <dgm:prSet presAssocID="{621846FE-98ED-4265-8BD7-52E96158FC5E}" presName="connSite1" presStyleCnt="0"/>
      <dgm:spPr/>
    </dgm:pt>
    <dgm:pt modelId="{DCD8E2D0-EF0F-45E9-9635-7378A87FAA1A}" type="pres">
      <dgm:prSet presAssocID="{D4C3482C-178E-40C9-BEB4-EAF0F7E399BF}" presName="Name9" presStyleLbl="sibTrans2D1" presStyleIdx="0" presStyleCnt="1"/>
      <dgm:spPr/>
    </dgm:pt>
    <dgm:pt modelId="{AC5CD026-CA63-43EE-927D-9D01E917D938}" type="pres">
      <dgm:prSet presAssocID="{DBE723DC-B705-47C9-A246-FFB915113E19}" presName="composite2" presStyleCnt="0"/>
      <dgm:spPr/>
    </dgm:pt>
    <dgm:pt modelId="{6809301C-B1D5-43D8-9ED3-B1655CC158A4}" type="pres">
      <dgm:prSet presAssocID="{DBE723DC-B705-47C9-A246-FFB915113E19}" presName="dummyNode2" presStyleLbl="node1" presStyleIdx="0" presStyleCnt="2"/>
      <dgm:spPr/>
    </dgm:pt>
    <dgm:pt modelId="{B864BC02-48AE-4B45-B7EE-B462A4FB39FF}" type="pres">
      <dgm:prSet presAssocID="{DBE723DC-B705-47C9-A246-FFB915113E19}" presName="childNode2" presStyleLbl="bgAcc1" presStyleIdx="1" presStyleCnt="2">
        <dgm:presLayoutVars>
          <dgm:bulletEnabled val="1"/>
        </dgm:presLayoutVars>
      </dgm:prSet>
      <dgm:spPr/>
    </dgm:pt>
    <dgm:pt modelId="{47D3C68C-02CA-450C-BE1F-A5252651E9D2}" type="pres">
      <dgm:prSet presAssocID="{DBE723DC-B705-47C9-A246-FFB915113E19}" presName="childNode2tx" presStyleLbl="bgAcc1" presStyleIdx="1" presStyleCnt="2">
        <dgm:presLayoutVars>
          <dgm:bulletEnabled val="1"/>
        </dgm:presLayoutVars>
      </dgm:prSet>
      <dgm:spPr/>
    </dgm:pt>
    <dgm:pt modelId="{FB0BC6AF-1B6F-44D5-ADD8-0A87A65386BA}" type="pres">
      <dgm:prSet presAssocID="{DBE723DC-B705-47C9-A246-FFB915113E19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56719585-8C58-49E4-BBAC-FA8E10468022}" type="pres">
      <dgm:prSet presAssocID="{DBE723DC-B705-47C9-A246-FFB915113E19}" presName="connSite2" presStyleCnt="0"/>
      <dgm:spPr/>
    </dgm:pt>
  </dgm:ptLst>
  <dgm:cxnLst>
    <dgm:cxn modelId="{E7B6E001-E705-4A1F-BB70-A34AF35DAD03}" type="presOf" srcId="{DBE723DC-B705-47C9-A246-FFB915113E19}" destId="{FB0BC6AF-1B6F-44D5-ADD8-0A87A65386BA}" srcOrd="0" destOrd="0" presId="urn:microsoft.com/office/officeart/2005/8/layout/hProcess4"/>
    <dgm:cxn modelId="{0943061B-2F0A-49E8-AE00-7A94DEF619C2}" srcId="{AF7DC7A5-7BD3-4F14-8F5B-F25E03EA6104}" destId="{621846FE-98ED-4265-8BD7-52E96158FC5E}" srcOrd="0" destOrd="0" parTransId="{5984CE29-8773-4287-BC73-9C259ABA167A}" sibTransId="{D4C3482C-178E-40C9-BEB4-EAF0F7E399BF}"/>
    <dgm:cxn modelId="{7C45A123-9B0A-4468-9E31-8094A4AD8272}" type="presOf" srcId="{621846FE-98ED-4265-8BD7-52E96158FC5E}" destId="{55F6A23C-A320-40A1-9443-1692D6DECEB0}" srcOrd="0" destOrd="0" presId="urn:microsoft.com/office/officeart/2005/8/layout/hProcess4"/>
    <dgm:cxn modelId="{3D3BA15D-FB58-4D9F-8E53-956DDDA242FB}" type="presOf" srcId="{B858C4FA-0EA4-435E-A3D6-4F0CB7AB38D2}" destId="{47D3C68C-02CA-450C-BE1F-A5252651E9D2}" srcOrd="1" destOrd="1" presId="urn:microsoft.com/office/officeart/2005/8/layout/hProcess4"/>
    <dgm:cxn modelId="{D6F5066B-1432-4CEB-B808-AC22BD25CF2F}" type="presOf" srcId="{80A5E480-1181-4A91-8C01-8765E57E881C}" destId="{D72591BA-3744-48F8-9FB6-BBAEF4288DE4}" srcOrd="0" destOrd="0" presId="urn:microsoft.com/office/officeart/2005/8/layout/hProcess4"/>
    <dgm:cxn modelId="{41FD8A6F-849B-4D30-9FFE-013C3CBDD08B}" type="presOf" srcId="{80A5E480-1181-4A91-8C01-8765E57E881C}" destId="{F9419EC5-5DA2-4F5F-B379-0D241ACD25E3}" srcOrd="1" destOrd="0" presId="urn:microsoft.com/office/officeart/2005/8/layout/hProcess4"/>
    <dgm:cxn modelId="{52F67775-C2C2-4BB7-8E08-4F8934455906}" srcId="{DBE723DC-B705-47C9-A246-FFB915113E19}" destId="{B858C4FA-0EA4-435E-A3D6-4F0CB7AB38D2}" srcOrd="1" destOrd="0" parTransId="{012E407B-A295-49FE-A8AF-4A554D47899B}" sibTransId="{59161D63-0EE8-4070-8F1B-C274D1DC4017}"/>
    <dgm:cxn modelId="{366F6979-C839-4582-A9F2-497CC65EE612}" type="presOf" srcId="{7374B0E6-CFA9-48E1-AD3C-AE6EBDFB2287}" destId="{B864BC02-48AE-4B45-B7EE-B462A4FB39FF}" srcOrd="0" destOrd="0" presId="urn:microsoft.com/office/officeart/2005/8/layout/hProcess4"/>
    <dgm:cxn modelId="{1D20E07C-0FAA-4FED-B64C-D4EEB8A6242A}" srcId="{AF7DC7A5-7BD3-4F14-8F5B-F25E03EA6104}" destId="{DBE723DC-B705-47C9-A246-FFB915113E19}" srcOrd="1" destOrd="0" parTransId="{92791B99-6C14-4EB7-A231-1FCE221AB7D5}" sibTransId="{19B65C74-1EF3-4641-BCC8-FE3FA5FCA72B}"/>
    <dgm:cxn modelId="{815AC687-678A-494B-A36B-EC0958864FC2}" srcId="{621846FE-98ED-4265-8BD7-52E96158FC5E}" destId="{15696908-831E-4D1B-9701-D56E68F4605C}" srcOrd="1" destOrd="0" parTransId="{05B1AE59-3ADF-42BE-888E-9DF3000CE5AD}" sibTransId="{FC1533B6-EB87-4100-B79B-5A308E7A3D9A}"/>
    <dgm:cxn modelId="{AAF6DF8E-DBBF-4708-BB63-2035FA794ADB}" type="presOf" srcId="{15696908-831E-4D1B-9701-D56E68F4605C}" destId="{F9419EC5-5DA2-4F5F-B379-0D241ACD25E3}" srcOrd="1" destOrd="1" presId="urn:microsoft.com/office/officeart/2005/8/layout/hProcess4"/>
    <dgm:cxn modelId="{824B83B1-42B8-4CDC-96E7-090DD152D6BE}" type="presOf" srcId="{B858C4FA-0EA4-435E-A3D6-4F0CB7AB38D2}" destId="{B864BC02-48AE-4B45-B7EE-B462A4FB39FF}" srcOrd="0" destOrd="1" presId="urn:microsoft.com/office/officeart/2005/8/layout/hProcess4"/>
    <dgm:cxn modelId="{2923E4BD-9CF6-4A98-BF2F-DF9A3A9103E3}" srcId="{621846FE-98ED-4265-8BD7-52E96158FC5E}" destId="{80A5E480-1181-4A91-8C01-8765E57E881C}" srcOrd="0" destOrd="0" parTransId="{65DF28BD-C459-4E0C-A8D9-7F450DC74B8A}" sibTransId="{62F5CF66-5D18-4D84-97EE-79294E47B833}"/>
    <dgm:cxn modelId="{88B226C1-D42C-4B42-B343-E5AAB2ED22F6}" type="presOf" srcId="{AF7DC7A5-7BD3-4F14-8F5B-F25E03EA6104}" destId="{E086F5AB-6D09-48CF-AEB5-C8345047446E}" srcOrd="0" destOrd="0" presId="urn:microsoft.com/office/officeart/2005/8/layout/hProcess4"/>
    <dgm:cxn modelId="{F745CACB-1CFB-48E7-BD56-4924CCA91872}" srcId="{DBE723DC-B705-47C9-A246-FFB915113E19}" destId="{7374B0E6-CFA9-48E1-AD3C-AE6EBDFB2287}" srcOrd="0" destOrd="0" parTransId="{F1FCEFEC-8755-4BA0-A4F9-C2798B1972D6}" sibTransId="{2AF80896-FE88-49AC-85C9-36854F19B58A}"/>
    <dgm:cxn modelId="{7D69D6E8-D50D-4600-A71D-51BE515CC9EA}" type="presOf" srcId="{15696908-831E-4D1B-9701-D56E68F4605C}" destId="{D72591BA-3744-48F8-9FB6-BBAEF4288DE4}" srcOrd="0" destOrd="1" presId="urn:microsoft.com/office/officeart/2005/8/layout/hProcess4"/>
    <dgm:cxn modelId="{6DB249EF-F206-458E-9192-DFE1E8119AD7}" type="presOf" srcId="{D4C3482C-178E-40C9-BEB4-EAF0F7E399BF}" destId="{DCD8E2D0-EF0F-45E9-9635-7378A87FAA1A}" srcOrd="0" destOrd="0" presId="urn:microsoft.com/office/officeart/2005/8/layout/hProcess4"/>
    <dgm:cxn modelId="{352461FB-5B3C-4639-8214-CC21E45517C8}" type="presOf" srcId="{7374B0E6-CFA9-48E1-AD3C-AE6EBDFB2287}" destId="{47D3C68C-02CA-450C-BE1F-A5252651E9D2}" srcOrd="1" destOrd="0" presId="urn:microsoft.com/office/officeart/2005/8/layout/hProcess4"/>
    <dgm:cxn modelId="{6B0E35DC-7C9B-4AA6-84D2-634E02E49089}" type="presParOf" srcId="{E086F5AB-6D09-48CF-AEB5-C8345047446E}" destId="{DF127186-A1C3-4A92-9E6B-50E65EF5A19C}" srcOrd="0" destOrd="0" presId="urn:microsoft.com/office/officeart/2005/8/layout/hProcess4"/>
    <dgm:cxn modelId="{FA6DFB69-8FC6-4005-9C13-0DD3FDE84368}" type="presParOf" srcId="{E086F5AB-6D09-48CF-AEB5-C8345047446E}" destId="{29FE2417-1968-4D05-90BA-51A5A64E7EC2}" srcOrd="1" destOrd="0" presId="urn:microsoft.com/office/officeart/2005/8/layout/hProcess4"/>
    <dgm:cxn modelId="{277CAE53-A971-46D3-B0D0-D351DE075156}" type="presParOf" srcId="{E086F5AB-6D09-48CF-AEB5-C8345047446E}" destId="{1C4C363A-4EEE-417E-8F0E-8177BA13D70A}" srcOrd="2" destOrd="0" presId="urn:microsoft.com/office/officeart/2005/8/layout/hProcess4"/>
    <dgm:cxn modelId="{87E2AEC2-B70C-4637-A778-22A6A177BCAD}" type="presParOf" srcId="{1C4C363A-4EEE-417E-8F0E-8177BA13D70A}" destId="{149E0C91-F9F7-49F4-8713-E3B745ECF45B}" srcOrd="0" destOrd="0" presId="urn:microsoft.com/office/officeart/2005/8/layout/hProcess4"/>
    <dgm:cxn modelId="{680020B5-6F46-4BD6-AF95-581EF50B95C0}" type="presParOf" srcId="{149E0C91-F9F7-49F4-8713-E3B745ECF45B}" destId="{1845C6BD-4217-4FF9-B19A-914DB868121E}" srcOrd="0" destOrd="0" presId="urn:microsoft.com/office/officeart/2005/8/layout/hProcess4"/>
    <dgm:cxn modelId="{EA8A9040-57F6-4B66-AE10-C0EE7C9F96D4}" type="presParOf" srcId="{149E0C91-F9F7-49F4-8713-E3B745ECF45B}" destId="{D72591BA-3744-48F8-9FB6-BBAEF4288DE4}" srcOrd="1" destOrd="0" presId="urn:microsoft.com/office/officeart/2005/8/layout/hProcess4"/>
    <dgm:cxn modelId="{7A0BD943-467F-4CA0-964D-8E717E779508}" type="presParOf" srcId="{149E0C91-F9F7-49F4-8713-E3B745ECF45B}" destId="{F9419EC5-5DA2-4F5F-B379-0D241ACD25E3}" srcOrd="2" destOrd="0" presId="urn:microsoft.com/office/officeart/2005/8/layout/hProcess4"/>
    <dgm:cxn modelId="{E507733C-A9E2-4023-8217-B384C0573A0C}" type="presParOf" srcId="{149E0C91-F9F7-49F4-8713-E3B745ECF45B}" destId="{55F6A23C-A320-40A1-9443-1692D6DECEB0}" srcOrd="3" destOrd="0" presId="urn:microsoft.com/office/officeart/2005/8/layout/hProcess4"/>
    <dgm:cxn modelId="{3F146DF1-CF03-42AB-8109-5F0012AD469F}" type="presParOf" srcId="{149E0C91-F9F7-49F4-8713-E3B745ECF45B}" destId="{203EC199-706F-4CF6-A8AC-A40696DE04A4}" srcOrd="4" destOrd="0" presId="urn:microsoft.com/office/officeart/2005/8/layout/hProcess4"/>
    <dgm:cxn modelId="{F0AC137E-0028-4C35-981A-31AD121597E3}" type="presParOf" srcId="{1C4C363A-4EEE-417E-8F0E-8177BA13D70A}" destId="{DCD8E2D0-EF0F-45E9-9635-7378A87FAA1A}" srcOrd="1" destOrd="0" presId="urn:microsoft.com/office/officeart/2005/8/layout/hProcess4"/>
    <dgm:cxn modelId="{5D97716E-DD15-4B2F-83FE-21853A9F7189}" type="presParOf" srcId="{1C4C363A-4EEE-417E-8F0E-8177BA13D70A}" destId="{AC5CD026-CA63-43EE-927D-9D01E917D938}" srcOrd="2" destOrd="0" presId="urn:microsoft.com/office/officeart/2005/8/layout/hProcess4"/>
    <dgm:cxn modelId="{5629671C-19A7-4077-B869-540E60E93531}" type="presParOf" srcId="{AC5CD026-CA63-43EE-927D-9D01E917D938}" destId="{6809301C-B1D5-43D8-9ED3-B1655CC158A4}" srcOrd="0" destOrd="0" presId="urn:microsoft.com/office/officeart/2005/8/layout/hProcess4"/>
    <dgm:cxn modelId="{9684583D-8593-45B1-B07F-E8D7943361F8}" type="presParOf" srcId="{AC5CD026-CA63-43EE-927D-9D01E917D938}" destId="{B864BC02-48AE-4B45-B7EE-B462A4FB39FF}" srcOrd="1" destOrd="0" presId="urn:microsoft.com/office/officeart/2005/8/layout/hProcess4"/>
    <dgm:cxn modelId="{2F1305BF-6CCE-4CA4-B3B0-D7E3D4D13632}" type="presParOf" srcId="{AC5CD026-CA63-43EE-927D-9D01E917D938}" destId="{47D3C68C-02CA-450C-BE1F-A5252651E9D2}" srcOrd="2" destOrd="0" presId="urn:microsoft.com/office/officeart/2005/8/layout/hProcess4"/>
    <dgm:cxn modelId="{A3241024-4622-4162-B403-32CD64D59815}" type="presParOf" srcId="{AC5CD026-CA63-43EE-927D-9D01E917D938}" destId="{FB0BC6AF-1B6F-44D5-ADD8-0A87A65386BA}" srcOrd="3" destOrd="0" presId="urn:microsoft.com/office/officeart/2005/8/layout/hProcess4"/>
    <dgm:cxn modelId="{5202F6F4-9522-4FD9-A1AA-8C65A559545A}" type="presParOf" srcId="{AC5CD026-CA63-43EE-927D-9D01E917D938}" destId="{56719585-8C58-49E4-BBAC-FA8E1046802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79934-5B7F-47C2-AD29-B409CD37D094}">
      <dsp:nvSpPr>
        <dsp:cNvPr id="0" name=""/>
        <dsp:cNvSpPr/>
      </dsp:nvSpPr>
      <dsp:spPr>
        <a:xfrm>
          <a:off x="6334" y="2196165"/>
          <a:ext cx="4421514" cy="3646824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15" tIns="81915" rIns="81915" bIns="81915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Users Speech</a:t>
          </a:r>
          <a:endParaRPr lang="en-IN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Users Facial Expressions</a:t>
          </a:r>
          <a:endParaRPr lang="en-IN" sz="4300" kern="1200" dirty="0"/>
        </a:p>
      </dsp:txBody>
      <dsp:txXfrm>
        <a:off x="90258" y="2280089"/>
        <a:ext cx="4253666" cy="2697514"/>
      </dsp:txXfrm>
    </dsp:sp>
    <dsp:sp modelId="{3DCECAF8-F9FD-4CB3-B322-A73A4F6BACE3}">
      <dsp:nvSpPr>
        <dsp:cNvPr id="0" name=""/>
        <dsp:cNvSpPr/>
      </dsp:nvSpPr>
      <dsp:spPr>
        <a:xfrm>
          <a:off x="2485046" y="3042946"/>
          <a:ext cx="4908284" cy="4908284"/>
        </a:xfrm>
        <a:prstGeom prst="leftCircularArrow">
          <a:avLst>
            <a:gd name="adj1" fmla="val 3219"/>
            <a:gd name="adj2" fmla="val 396806"/>
            <a:gd name="adj3" fmla="val 2172317"/>
            <a:gd name="adj4" fmla="val 9024489"/>
            <a:gd name="adj5" fmla="val 3756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1D74-66FC-4F93-BBBB-1D65170A6BE7}">
      <dsp:nvSpPr>
        <dsp:cNvPr id="0" name=""/>
        <dsp:cNvSpPr/>
      </dsp:nvSpPr>
      <dsp:spPr>
        <a:xfrm>
          <a:off x="988893" y="5061527"/>
          <a:ext cx="3930234" cy="15629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Raw Data</a:t>
          </a:r>
          <a:endParaRPr lang="en-IN" sz="4800" kern="1200" dirty="0"/>
        </a:p>
      </dsp:txBody>
      <dsp:txXfrm>
        <a:off x="1034669" y="5107303"/>
        <a:ext cx="3838682" cy="1471372"/>
      </dsp:txXfrm>
    </dsp:sp>
    <dsp:sp modelId="{42A62ED9-9008-4C60-A85B-1AD4D8226C31}">
      <dsp:nvSpPr>
        <dsp:cNvPr id="0" name=""/>
        <dsp:cNvSpPr/>
      </dsp:nvSpPr>
      <dsp:spPr>
        <a:xfrm>
          <a:off x="5671603" y="2196165"/>
          <a:ext cx="4421514" cy="3646824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15" tIns="81915" rIns="81915" bIns="81915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Model Analysis</a:t>
          </a:r>
          <a:endParaRPr lang="en-IN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Hardware Inputs</a:t>
          </a:r>
          <a:endParaRPr lang="en-IN" sz="4300" kern="1200" dirty="0"/>
        </a:p>
      </dsp:txBody>
      <dsp:txXfrm>
        <a:off x="5755527" y="3061551"/>
        <a:ext cx="4253666" cy="2697514"/>
      </dsp:txXfrm>
    </dsp:sp>
    <dsp:sp modelId="{D89A86DC-D256-4986-8C5F-F5BE6A172BEE}">
      <dsp:nvSpPr>
        <dsp:cNvPr id="0" name=""/>
        <dsp:cNvSpPr/>
      </dsp:nvSpPr>
      <dsp:spPr>
        <a:xfrm>
          <a:off x="8113468" y="-55064"/>
          <a:ext cx="5473255" cy="5473255"/>
        </a:xfrm>
        <a:prstGeom prst="circularArrow">
          <a:avLst>
            <a:gd name="adj1" fmla="val 2887"/>
            <a:gd name="adj2" fmla="val 353072"/>
            <a:gd name="adj3" fmla="val 19471417"/>
            <a:gd name="adj4" fmla="val 12575511"/>
            <a:gd name="adj5" fmla="val 3368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8AF22-BF52-475C-BAB9-7BBA7A232C8F}">
      <dsp:nvSpPr>
        <dsp:cNvPr id="0" name=""/>
        <dsp:cNvSpPr/>
      </dsp:nvSpPr>
      <dsp:spPr>
        <a:xfrm>
          <a:off x="6654161" y="1414702"/>
          <a:ext cx="3930234" cy="15629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Processed Data</a:t>
          </a:r>
          <a:endParaRPr lang="en-IN" sz="4800" kern="1200" dirty="0"/>
        </a:p>
      </dsp:txBody>
      <dsp:txXfrm>
        <a:off x="6699937" y="1460478"/>
        <a:ext cx="3838682" cy="1471372"/>
      </dsp:txXfrm>
    </dsp:sp>
    <dsp:sp modelId="{D1C7542A-CEC2-45FF-96E3-E9BFAD71ECBA}">
      <dsp:nvSpPr>
        <dsp:cNvPr id="0" name=""/>
        <dsp:cNvSpPr/>
      </dsp:nvSpPr>
      <dsp:spPr>
        <a:xfrm>
          <a:off x="11336871" y="2196165"/>
          <a:ext cx="4421514" cy="3646824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15" tIns="81915" rIns="81915" bIns="81915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Sentimental Analysis</a:t>
          </a:r>
          <a:endParaRPr lang="en-IN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Report Generation</a:t>
          </a:r>
          <a:endParaRPr lang="en-IN" sz="4300" kern="1200" dirty="0"/>
        </a:p>
      </dsp:txBody>
      <dsp:txXfrm>
        <a:off x="11420795" y="2280089"/>
        <a:ext cx="4253666" cy="2697514"/>
      </dsp:txXfrm>
    </dsp:sp>
    <dsp:sp modelId="{044D831B-9EE7-4B01-B0D7-CA50ABE8788E}">
      <dsp:nvSpPr>
        <dsp:cNvPr id="0" name=""/>
        <dsp:cNvSpPr/>
      </dsp:nvSpPr>
      <dsp:spPr>
        <a:xfrm>
          <a:off x="12319430" y="5061527"/>
          <a:ext cx="3930234" cy="15629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Robots Response</a:t>
          </a:r>
          <a:endParaRPr lang="en-IN" sz="4800" kern="1200" dirty="0"/>
        </a:p>
      </dsp:txBody>
      <dsp:txXfrm>
        <a:off x="12365206" y="5107303"/>
        <a:ext cx="3838682" cy="1471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591BA-3744-48F8-9FB6-BBAEF4288DE4}">
      <dsp:nvSpPr>
        <dsp:cNvPr id="0" name=""/>
        <dsp:cNvSpPr/>
      </dsp:nvSpPr>
      <dsp:spPr>
        <a:xfrm>
          <a:off x="2948562" y="1843848"/>
          <a:ext cx="4295733" cy="3543081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600" kern="1200" dirty="0"/>
            <a:t>Model Analysis</a:t>
          </a:r>
          <a:endParaRPr lang="en-IN" sz="4600" kern="1200" dirty="0"/>
        </a:p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600" kern="1200" dirty="0"/>
            <a:t>Hardware Inputs</a:t>
          </a:r>
          <a:endParaRPr lang="en-IN" sz="4600" kern="1200" dirty="0"/>
        </a:p>
      </dsp:txBody>
      <dsp:txXfrm>
        <a:off x="3030098" y="1925384"/>
        <a:ext cx="4132661" cy="2620777"/>
      </dsp:txXfrm>
    </dsp:sp>
    <dsp:sp modelId="{DCD8E2D0-EF0F-45E9-9635-7378A87FAA1A}">
      <dsp:nvSpPr>
        <dsp:cNvPr id="0" name=""/>
        <dsp:cNvSpPr/>
      </dsp:nvSpPr>
      <dsp:spPr>
        <a:xfrm>
          <a:off x="5332037" y="2577744"/>
          <a:ext cx="4899834" cy="4899834"/>
        </a:xfrm>
        <a:prstGeom prst="leftCircularArrow">
          <a:avLst>
            <a:gd name="adj1" fmla="val 3484"/>
            <a:gd name="adj2" fmla="val 432058"/>
            <a:gd name="adj3" fmla="val 2207569"/>
            <a:gd name="adj4" fmla="val 9024489"/>
            <a:gd name="adj5" fmla="val 4064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6A23C-A320-40A1-9443-1692D6DECEB0}">
      <dsp:nvSpPr>
        <dsp:cNvPr id="0" name=""/>
        <dsp:cNvSpPr/>
      </dsp:nvSpPr>
      <dsp:spPr>
        <a:xfrm>
          <a:off x="3903170" y="4627698"/>
          <a:ext cx="3818429" cy="15184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Processed Data</a:t>
          </a:r>
          <a:endParaRPr lang="en-IN" sz="4600" kern="1200" dirty="0"/>
        </a:p>
      </dsp:txBody>
      <dsp:txXfrm>
        <a:off x="3947644" y="4672172"/>
        <a:ext cx="3729481" cy="1429515"/>
      </dsp:txXfrm>
    </dsp:sp>
    <dsp:sp modelId="{B864BC02-48AE-4B45-B7EE-B462A4FB39FF}">
      <dsp:nvSpPr>
        <dsp:cNvPr id="0" name=""/>
        <dsp:cNvSpPr/>
      </dsp:nvSpPr>
      <dsp:spPr>
        <a:xfrm>
          <a:off x="8534400" y="1843848"/>
          <a:ext cx="4295733" cy="3543081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600" kern="1200" dirty="0"/>
            <a:t>Visualization</a:t>
          </a:r>
          <a:endParaRPr lang="en-IN" sz="4600" kern="1200" dirty="0"/>
        </a:p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600" kern="1200" dirty="0"/>
            <a:t>Report Generation</a:t>
          </a:r>
          <a:endParaRPr lang="en-IN" sz="4600" kern="1200" dirty="0"/>
        </a:p>
      </dsp:txBody>
      <dsp:txXfrm>
        <a:off x="8615936" y="2684616"/>
        <a:ext cx="4132661" cy="2620777"/>
      </dsp:txXfrm>
    </dsp:sp>
    <dsp:sp modelId="{FB0BC6AF-1B6F-44D5-ADD8-0A87A65386BA}">
      <dsp:nvSpPr>
        <dsp:cNvPr id="0" name=""/>
        <dsp:cNvSpPr/>
      </dsp:nvSpPr>
      <dsp:spPr>
        <a:xfrm>
          <a:off x="9489007" y="1084616"/>
          <a:ext cx="3818429" cy="15184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APP</a:t>
          </a:r>
          <a:endParaRPr lang="en-IN" sz="4600" kern="1200" dirty="0"/>
        </a:p>
      </dsp:txBody>
      <dsp:txXfrm>
        <a:off x="9533481" y="1129090"/>
        <a:ext cx="3729481" cy="1429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82210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08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109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1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19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2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40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49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ide view of a person wearing a yellow hooded jacket in front of yellow shutters"/>
          <p:cNvSpPr>
            <a:spLocks noGrp="1"/>
          </p:cNvSpPr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View of the back of a person with a yellow top looking through an opening in a stone wall"/>
          <p:cNvSpPr>
            <a:spLocks noGrp="1"/>
          </p:cNvSpPr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0" name="Person with a big smile wearing a blue top in front of a blue wall"/>
          <p:cNvSpPr>
            <a:spLocks noGrp="1"/>
          </p:cNvSpPr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erson in blue jeans and jean jacket against a solid red and purple wall"/>
          <p:cNvSpPr>
            <a:spLocks noGrp="1"/>
          </p:cNvSpPr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>
            <a:spLocks noGrp="1"/>
          </p:cNvSpPr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>
            <a:spLocks noGrp="1"/>
          </p:cNvSpPr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1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8499" y="12981031"/>
            <a:ext cx="361189" cy="4041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rson with a big smile wearing a blue top in front of a blue wall"/>
          <p:cNvSpPr>
            <a:spLocks noGrp="1"/>
          </p:cNvSpPr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65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67" name="Slide Subtitle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77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78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79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8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89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9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91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spcBef>
                <a:spcPts val="0"/>
              </a:spcBef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091188" TargetMode="External"/><Relationship Id="rId3" Type="http://schemas.openxmlformats.org/officeDocument/2006/relationships/hyperlink" Target="https://ieeexplore.ieee.org/author/37088405330" TargetMode="External"/><Relationship Id="rId7" Type="http://schemas.openxmlformats.org/officeDocument/2006/relationships/hyperlink" Target="https://ieeexplore.ieee.org/author/37395599700" TargetMode="External"/><Relationship Id="rId2" Type="http://schemas.openxmlformats.org/officeDocument/2006/relationships/hyperlink" Target="https://ieeexplore.ieee.org/author/37086053799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eeexplore.ieee.org/author/37077575700" TargetMode="External"/><Relationship Id="rId5" Type="http://schemas.openxmlformats.org/officeDocument/2006/relationships/hyperlink" Target="https://ieeexplore.ieee.org/author/37272679300" TargetMode="External"/><Relationship Id="rId4" Type="http://schemas.openxmlformats.org/officeDocument/2006/relationships/hyperlink" Target="https://ieeexplore.ieee.org/author/3708840512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ijnrd.org/papers/IJNRD2204094.pdf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Jiebo-Luo?_tp=eyJjb250ZXh0Ijp7ImZpcnN0UGFnZSI6InB1YmxpY2F0aW9uIiwicGFnZSI6InB1YmxpY2F0aW9uIn19" TargetMode="External"/><Relationship Id="rId2" Type="http://schemas.openxmlformats.org/officeDocument/2006/relationships/hyperlink" Target="https://www.researchgate.net/profile/Quanzeng-You?_tp=eyJjb250ZXh0Ijp7ImZpcnN0UGFnZSI6InB1YmxpY2F0aW9uIiwicGFnZSI6InB1YmxpY2F0aW9uIn19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esearchgate.net/publication/282072489_Robust_Image_Sentiment_Analysis_Using_Progressively_Trained_and_Domain_Transferred_Deep_Network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Elabd,+M" TargetMode="External"/><Relationship Id="rId2" Type="http://schemas.openxmlformats.org/officeDocument/2006/relationships/hyperlink" Target="https://arxiv.org/abs/2407.00134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search/cs?searchtype=author&amp;query=Jaf,+S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mc.ncbi.nlm.nih.gov/articles/PMC9919280/" TargetMode="External"/><Relationship Id="rId3" Type="http://schemas.openxmlformats.org/officeDocument/2006/relationships/hyperlink" Target="https://www.who.int/news-room/fact-sheets/detail/adolescent-mental-health" TargetMode="External"/><Relationship Id="rId7" Type="http://schemas.openxmlformats.org/officeDocument/2006/relationships/hyperlink" Target="https://ieeexplore.ieee.org/document/10141829" TargetMode="External"/><Relationship Id="rId2" Type="http://schemas.openxmlformats.org/officeDocument/2006/relationships/hyperlink" Target="https://pmc.ncbi.nlm.nih.gov/articles/PMC4845759/#abstract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raininformatics.springeropen.com/articles/10.1186/s40708-023-00196-6#Abs1" TargetMode="External"/><Relationship Id="rId5" Type="http://schemas.openxmlformats.org/officeDocument/2006/relationships/hyperlink" Target="https://pmc.ncbi.nlm.nih.gov/articles/PMC4409431/#sec1" TargetMode="External"/><Relationship Id="rId4" Type="http://schemas.openxmlformats.org/officeDocument/2006/relationships/hyperlink" Target="https://pmc.ncbi.nlm.nih.gov/articles/PMC4225959/#abstract1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7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ide view of a person wearing a yellow hooded jacket in front of yellow shutters" descr="Side view of a person wearing a yellow hooded jacket in front of yellow shutters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4848" r="24848"/>
          <a:stretch>
            <a:fillRect/>
          </a:stretch>
        </p:blipFill>
        <p:spPr>
          <a:xfrm>
            <a:off x="14034295" y="-1"/>
            <a:ext cx="10349536" cy="13715999"/>
          </a:xfrm>
          <a:prstGeom prst="rect">
            <a:avLst/>
          </a:prstGeom>
        </p:spPr>
      </p:pic>
      <p:sp>
        <p:nvSpPr>
          <p:cNvPr id="186" name="Mental Health Tracker"/>
          <p:cNvSpPr txBox="1">
            <a:spLocks noGrp="1"/>
          </p:cNvSpPr>
          <p:nvPr>
            <p:ph type="title"/>
          </p:nvPr>
        </p:nvSpPr>
        <p:spPr>
          <a:xfrm>
            <a:off x="1285279" y="3334841"/>
            <a:ext cx="11442701" cy="5334001"/>
          </a:xfrm>
          <a:prstGeom prst="rect">
            <a:avLst/>
          </a:prstGeom>
        </p:spPr>
        <p:txBody>
          <a:bodyPr/>
          <a:lstStyle>
            <a:lvl1pPr defTabSz="1033164">
              <a:defRPr sz="11837" spc="-591"/>
            </a:lvl1pPr>
          </a:lstStyle>
          <a:p>
            <a:r>
              <a:t>Mental Health Tracker</a:t>
            </a:r>
          </a:p>
        </p:txBody>
      </p:sp>
      <p:sp>
        <p:nvSpPr>
          <p:cNvPr id="187" name="Nishchal Naithani- 22BCE8449…"/>
          <p:cNvSpPr txBox="1">
            <a:spLocks noGrp="1"/>
          </p:cNvSpPr>
          <p:nvPr>
            <p:ph type="body" sz="quarter" idx="1"/>
          </p:nvPr>
        </p:nvSpPr>
        <p:spPr>
          <a:xfrm>
            <a:off x="1285279" y="9272785"/>
            <a:ext cx="11442701" cy="3175001"/>
          </a:xfrm>
          <a:prstGeom prst="rect">
            <a:avLst/>
          </a:prstGeom>
        </p:spPr>
        <p:txBody>
          <a:bodyPr/>
          <a:lstStyle/>
          <a:p>
            <a:pPr defTabSz="414781">
              <a:defRPr sz="2484" spc="-74"/>
            </a:pPr>
            <a:r>
              <a:t>Nishchal Naithani- 22BCE8449</a:t>
            </a:r>
          </a:p>
          <a:p>
            <a:pPr defTabSz="414781">
              <a:defRPr sz="2484" spc="-74"/>
            </a:pPr>
            <a:r>
              <a:t>Gaurang Dosar - 22BCE7438</a:t>
            </a:r>
            <a:br/>
            <a:r>
              <a:t>Sarthak Vats - 22BCE7413</a:t>
            </a:r>
          </a:p>
          <a:p>
            <a:pPr defTabSz="414781">
              <a:defRPr sz="2484" spc="-74"/>
            </a:pPr>
            <a:r>
              <a:t>Kingsley Nadar - 22BCE7684</a:t>
            </a:r>
          </a:p>
          <a:p>
            <a:pPr defTabSz="414781">
              <a:defRPr sz="2484" spc="-74"/>
            </a:pPr>
            <a:r>
              <a:t>Chinnola Akash Rao - 22BCE8371</a:t>
            </a:r>
          </a:p>
          <a:p>
            <a:pPr defTabSz="414781">
              <a:defRPr sz="2484" spc="-74"/>
            </a:pPr>
            <a:endParaRPr/>
          </a:p>
          <a:p>
            <a:pPr defTabSz="414781">
              <a:defRPr sz="3124" spc="-93"/>
            </a:pPr>
            <a:r>
              <a:t>instructor’s Name - Prof. Deepasikha Mishra</a:t>
            </a:r>
          </a:p>
        </p:txBody>
      </p:sp>
      <p:pic>
        <p:nvPicPr>
          <p:cNvPr id="188" name="96EB2D30-6207-4C1D-9D89-DBE47F5E6D72.jpg" descr="96EB2D30-6207-4C1D-9D89-DBE47F5E6D7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1" y="320778"/>
            <a:ext cx="2597456" cy="267385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VIEW-1"/>
          <p:cNvSpPr txBox="1"/>
          <p:nvPr/>
        </p:nvSpPr>
        <p:spPr>
          <a:xfrm>
            <a:off x="1295400" y="12955885"/>
            <a:ext cx="11442700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spcBef>
                <a:spcPts val="3200"/>
              </a:spcBef>
              <a:defRPr sz="2000" cap="all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REVIEW-1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Table 1"/>
          <p:cNvGraphicFramePr/>
          <p:nvPr/>
        </p:nvGraphicFramePr>
        <p:xfrm>
          <a:off x="1495847" y="2248579"/>
          <a:ext cx="18452176" cy="11002266"/>
        </p:xfrm>
        <a:graphic>
          <a:graphicData uri="http://schemas.openxmlformats.org/drawingml/2006/table">
            <a:tbl>
              <a:tblPr firstCol="1">
                <a:tableStyleId>{CF821DB8-F4EB-4A41-A1BA-3FCAFE7338EE}</a:tableStyleId>
              </a:tblPr>
              <a:tblGrid>
                <a:gridCol w="4193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7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444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Article Title</a:t>
                      </a:r>
                    </a:p>
                  </a:txBody>
                  <a:tcPr marL="12700" marR="12700" marT="12700" marB="12700" anchor="ctr" horzOverflow="overflow">
                    <a:lnL w="88900">
                      <a:solidFill>
                        <a:srgbClr val="5E5E5E"/>
                      </a:solidFill>
                      <a:miter lim="400000"/>
                    </a:lnL>
                    <a:lnT w="88900">
                      <a:solidFill>
                        <a:srgbClr val="5E5E5E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Focus Area</a:t>
                      </a:r>
                    </a:p>
                  </a:txBody>
                  <a:tcPr marL="12700" marR="12700" marT="12700" marB="12700" anchor="ctr" horzOverflow="overflow">
                    <a:lnT w="88900">
                      <a:solidFill>
                        <a:srgbClr val="5E5E5E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Key Contributions</a:t>
                      </a:r>
                    </a:p>
                  </a:txBody>
                  <a:tcPr marL="12700" marR="12700" marT="12700" marB="12700" anchor="ctr" horzOverflow="overflow">
                    <a:lnT w="88900">
                      <a:solidFill>
                        <a:srgbClr val="5E5E5E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Key Findings</a:t>
                      </a:r>
                    </a:p>
                  </a:txBody>
                  <a:tcPr marL="12700" marR="12700" marT="12700" marB="12700" anchor="ctr" horzOverflow="overflow">
                    <a:lnR w="88900">
                      <a:solidFill>
                        <a:srgbClr val="5E5E5E"/>
                      </a:solidFill>
                      <a:miter lim="400000"/>
                    </a:lnR>
                    <a:lnT w="88900">
                      <a:solidFill>
                        <a:srgbClr val="5E5E5E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4515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Deep Learning Techniques in Sentiment Analysis</a:t>
                      </a:r>
                    </a:p>
                  </a:txBody>
                  <a:tcPr marL="12700" marR="12700" marT="12700" marB="12700" anchor="ctr" horzOverflow="overflow">
                    <a:lnL w="889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Sentiment Analysis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Explores LSTMs and hybrid models for text sentiment classification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LSTMs and CNN+LSTM models excel at handling sequential data for sentiment tasks</a:t>
                      </a:r>
                    </a:p>
                  </a:txBody>
                  <a:tcPr marL="12700" marR="12700" marT="12700" marB="12700" anchor="ctr" horzOverflow="overflow">
                    <a:lnR w="88900">
                      <a:solidFill>
                        <a:srgbClr val="5E5E5E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4515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The Role of Biofeedback in Stress Management</a:t>
                      </a:r>
                    </a:p>
                  </a:txBody>
                  <a:tcPr marL="12700" marR="12700" marT="12700" marB="12700" anchor="ctr" horzOverflow="overflow">
                    <a:lnL w="889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Stress Management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Focuses on biofeedback interventions for heart rate and breathing control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Enhances stress reduction, emotional regulation, and resilience</a:t>
                      </a:r>
                    </a:p>
                  </a:txBody>
                  <a:tcPr marL="12700" marR="12700" marT="12700" marB="12700" anchor="ctr" horzOverflow="overflow">
                    <a:lnR w="88900">
                      <a:solidFill>
                        <a:srgbClr val="5E5E5E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4515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Interactive Emotional Interfaces</a:t>
                      </a:r>
                    </a:p>
                  </a:txBody>
                  <a:tcPr marL="12700" marR="12700" marT="12700" marB="12700" anchor="ctr" horzOverflow="overflow">
                    <a:lnL w="889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Human-Machine Interaction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dirty="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Examines emotional AI for user engagement and ethical considerations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Emotional AI increases user satisfaction and dynamic adaptability</a:t>
                      </a:r>
                    </a:p>
                  </a:txBody>
                  <a:tcPr marL="12700" marR="12700" marT="12700" marB="12700" anchor="ctr" horzOverflow="overflow">
                    <a:lnR w="88900">
                      <a:solidFill>
                        <a:srgbClr val="5E5E5E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4515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Wearable Devices for Activity Tracking</a:t>
                      </a:r>
                    </a:p>
                  </a:txBody>
                  <a:tcPr marL="12700" marR="12700" marT="12700" marB="12700" anchor="ctr" horzOverflow="overflow">
                    <a:lnL w="889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Mental Health Monitoring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Studies the use of wearables for tracking physical activity and health patterns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Promotes self-awareness, timely intervention, and improved health in mental illness</a:t>
                      </a:r>
                    </a:p>
                  </a:txBody>
                  <a:tcPr marL="12700" marR="12700" marT="12700" marB="12700" anchor="ctr" horzOverflow="overflow">
                    <a:lnR w="88900">
                      <a:solidFill>
                        <a:srgbClr val="5E5E5E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4515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Mental Health of Adolescents</a:t>
                      </a:r>
                    </a:p>
                  </a:txBody>
                  <a:tcPr marL="12700" marR="12700" marT="12700" marB="12700" anchor="ctr" horzOverflow="overflow">
                    <a:lnL w="889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Adolescent Mental Health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Highlights prevalence, causes, and interventions for mental health issues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Early interventions reduce mental health burden in adolescents</a:t>
                      </a:r>
                    </a:p>
                  </a:txBody>
                  <a:tcPr marL="12700" marR="12700" marT="12700" marB="12700" anchor="ctr" horzOverflow="overflow">
                    <a:lnR w="88900">
                      <a:solidFill>
                        <a:srgbClr val="5E5E5E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515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Machine Learning for Cognitive Behavioral Analysis</a:t>
                      </a:r>
                    </a:p>
                  </a:txBody>
                  <a:tcPr marL="12700" marR="12700" marT="12700" marB="12700" anchor="ctr" horzOverflow="overflow">
                    <a:lnL w="889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Behavioral AI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Reviews ML models for stress, emotion, and lie detection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ML enhances real-time, accurate behavioral predictions</a:t>
                      </a:r>
                    </a:p>
                  </a:txBody>
                  <a:tcPr marL="12700" marR="12700" marT="12700" marB="12700" anchor="ctr" horzOverflow="overflow">
                    <a:lnR w="88900">
                      <a:solidFill>
                        <a:srgbClr val="5E5E5E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82732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2000" b="1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Behavior Analysis Using ML in Health Care</a:t>
                      </a:r>
                    </a:p>
                  </a:txBody>
                  <a:tcPr marL="12700" marR="12700" marT="12700" marB="12700" anchor="ctr" horzOverflow="overflow">
                    <a:lnL w="88900">
                      <a:solidFill>
                        <a:srgbClr val="5E5E5E"/>
                      </a:solidFill>
                      <a:miter lim="400000"/>
                    </a:lnL>
                    <a:lnB w="88900">
                      <a:solidFill>
                        <a:srgbClr val="5E5E5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Health Risk Prediction</a:t>
                      </a:r>
                    </a:p>
                  </a:txBody>
                  <a:tcPr marL="12700" marR="12700" marT="12700" marB="12700" anchor="ctr" horzOverflow="overflow">
                    <a:lnB w="88900">
                      <a:solidFill>
                        <a:srgbClr val="5E5E5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Explores ML in detecting lifestyle-related risk factors</a:t>
                      </a:r>
                    </a:p>
                  </a:txBody>
                  <a:tcPr marL="12700" marR="12700" marT="12700" marB="12700" anchor="ctr" horzOverflow="overflow">
                    <a:lnB w="88900">
                      <a:solidFill>
                        <a:srgbClr val="5E5E5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dirty="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ML-driven behavior modification reduces risks and enhances health outcomes</a:t>
                      </a:r>
                    </a:p>
                  </a:txBody>
                  <a:tcPr marL="12700" marR="12700" marT="12700" marB="12700" anchor="ctr" horzOverflow="overflow">
                    <a:lnR w="88900">
                      <a:solidFill>
                        <a:srgbClr val="5E5E5E"/>
                      </a:solidFill>
                      <a:miter lim="400000"/>
                    </a:lnR>
                    <a:lnB w="88900">
                      <a:solidFill>
                        <a:srgbClr val="5E5E5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8" name="Literature Review"/>
          <p:cNvSpPr txBox="1"/>
          <p:nvPr/>
        </p:nvSpPr>
        <p:spPr>
          <a:xfrm>
            <a:off x="1055088" y="30376"/>
            <a:ext cx="1268222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000" b="1" cap="all" spc="-4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t>Literature Review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Market analysis"/>
          <p:cNvSpPr txBox="1">
            <a:spLocks noGrp="1"/>
          </p:cNvSpPr>
          <p:nvPr>
            <p:ph type="title"/>
          </p:nvPr>
        </p:nvSpPr>
        <p:spPr>
          <a:xfrm>
            <a:off x="1342200" y="1282393"/>
            <a:ext cx="11442701" cy="2466976"/>
          </a:xfrm>
          <a:prstGeom prst="rect">
            <a:avLst/>
          </a:prstGeom>
        </p:spPr>
        <p:txBody>
          <a:bodyPr/>
          <a:lstStyle>
            <a:lvl1pPr defTabSz="572516">
              <a:defRPr sz="9800" spc="-391"/>
            </a:lvl1pPr>
          </a:lstStyle>
          <a:p>
            <a:r>
              <a:t>Market analysis  </a:t>
            </a:r>
          </a:p>
        </p:txBody>
      </p:sp>
      <p:pic>
        <p:nvPicPr>
          <p:cNvPr id="23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236" y="728001"/>
            <a:ext cx="9067207" cy="5548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085" y="6732630"/>
            <a:ext cx="10088614" cy="5270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94" y="3384827"/>
            <a:ext cx="11815458" cy="8829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arket analysis"/>
          <p:cNvSpPr txBox="1">
            <a:spLocks noGrp="1"/>
          </p:cNvSpPr>
          <p:nvPr>
            <p:ph type="title"/>
          </p:nvPr>
        </p:nvSpPr>
        <p:spPr>
          <a:xfrm>
            <a:off x="1342200" y="1282393"/>
            <a:ext cx="11442701" cy="2466976"/>
          </a:xfrm>
          <a:prstGeom prst="rect">
            <a:avLst/>
          </a:prstGeom>
        </p:spPr>
        <p:txBody>
          <a:bodyPr/>
          <a:lstStyle>
            <a:lvl1pPr defTabSz="572516">
              <a:defRPr sz="9800" spc="-391"/>
            </a:lvl1pPr>
          </a:lstStyle>
          <a:p>
            <a:r>
              <a:t>Market analysis  </a:t>
            </a:r>
          </a:p>
        </p:txBody>
      </p:sp>
      <p:pic>
        <p:nvPicPr>
          <p:cNvPr id="23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031" y="7884389"/>
            <a:ext cx="9670388" cy="586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2" y="3049862"/>
            <a:ext cx="12538390" cy="9370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875" y="1418825"/>
            <a:ext cx="11442701" cy="4657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Market analysis"/>
          <p:cNvSpPr txBox="1">
            <a:spLocks noGrp="1"/>
          </p:cNvSpPr>
          <p:nvPr>
            <p:ph type="title"/>
          </p:nvPr>
        </p:nvSpPr>
        <p:spPr>
          <a:xfrm>
            <a:off x="1342200" y="1282393"/>
            <a:ext cx="11442701" cy="2466976"/>
          </a:xfrm>
          <a:prstGeom prst="rect">
            <a:avLst/>
          </a:prstGeom>
        </p:spPr>
        <p:txBody>
          <a:bodyPr/>
          <a:lstStyle>
            <a:lvl1pPr defTabSz="572516">
              <a:defRPr sz="9800" spc="-391"/>
            </a:lvl1pPr>
          </a:lstStyle>
          <a:p>
            <a:r>
              <a:t>Market analysis  </a:t>
            </a:r>
          </a:p>
        </p:txBody>
      </p:sp>
      <p:pic>
        <p:nvPicPr>
          <p:cNvPr id="241" name="pasted-movie.png" descr="pasted-movie.png"/>
          <p:cNvPicPr>
            <a:picLocks noChangeAspect="1"/>
          </p:cNvPicPr>
          <p:nvPr/>
        </p:nvPicPr>
        <p:blipFill>
          <a:blip r:embed="rId2"/>
          <a:srcRect b="6870"/>
          <a:stretch>
            <a:fillRect/>
          </a:stretch>
        </p:blipFill>
        <p:spPr>
          <a:xfrm>
            <a:off x="13936012" y="2307289"/>
            <a:ext cx="10152767" cy="9455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68" y="4630547"/>
            <a:ext cx="13646565" cy="5554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oulLink has the following components that we will work on:…"/>
          <p:cNvSpPr txBox="1">
            <a:spLocks noGrp="1"/>
          </p:cNvSpPr>
          <p:nvPr>
            <p:ph type="body" idx="1"/>
          </p:nvPr>
        </p:nvSpPr>
        <p:spPr>
          <a:xfrm>
            <a:off x="1078658" y="3889621"/>
            <a:ext cx="22677951" cy="879615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14781">
              <a:spcBef>
                <a:spcPts val="2300"/>
              </a:spcBef>
              <a:defRPr sz="28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SoulLink has the following components that we will work on:</a:t>
            </a:r>
          </a:p>
          <a:p>
            <a:pPr marL="278355" indent="-269338" defTabSz="414781">
              <a:spcBef>
                <a:spcPts val="2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28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Real-time Sentimental-Behavioral Analysis</a:t>
            </a:r>
            <a:r>
              <a:rPr dirty="0"/>
              <a:t>- involving facial, Voice, text, vitals. </a:t>
            </a:r>
          </a:p>
          <a:p>
            <a:pPr marL="1379600" lvl="2" indent="-459866" defTabSz="324611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tabLst>
                <a:tab pos="393700" algn="l"/>
                <a:tab pos="508000" algn="l"/>
              </a:tabLst>
              <a:defRPr sz="28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Working-1: The robot will monitor you for at least an hour to understand your mood and initiate a conversation on its own to better comprehend your mental state and enhance your mental well-being by evoking positive emotions.</a:t>
            </a:r>
          </a:p>
          <a:p>
            <a:pPr marL="1379600" lvl="2" indent="-459866" defTabSz="324611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tabLst>
                <a:tab pos="393700" algn="l"/>
                <a:tab pos="508000" algn="l"/>
              </a:tabLst>
              <a:defRPr sz="28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Working-2: You will interact with the robot, answering questions or simply recounting your day’s experiences.</a:t>
            </a:r>
          </a:p>
          <a:p>
            <a:pPr marL="278355" indent="-269338" defTabSz="414781">
              <a:spcBef>
                <a:spcPts val="2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28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Journaling</a:t>
            </a:r>
            <a:r>
              <a:rPr dirty="0"/>
              <a:t>- Acts as your interactive diary and we aim to build a place where you can record your thoughts and it can act as a throwback to the mood/ state of mind you had on that day , it can remember this and monitor your overall well-being through it.</a:t>
            </a:r>
          </a:p>
          <a:p>
            <a:pPr marL="278355" indent="-269338" defTabSz="414781">
              <a:spcBef>
                <a:spcPts val="2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28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Interactive Nature of the robot</a:t>
            </a:r>
            <a:r>
              <a:rPr dirty="0"/>
              <a:t>, acting as a friend of yours with which you can share your ups and downs, making this all possible by providing Animated-</a:t>
            </a:r>
            <a:r>
              <a:rPr dirty="0" err="1"/>
              <a:t>Emoji</a:t>
            </a:r>
            <a:r>
              <a:rPr dirty="0"/>
              <a:t> facial response through an LCD Display and visual response your voice played through a speaker. It will take the real-time sentiments analyzed by our model in order to respond appropriately to the user. </a:t>
            </a:r>
          </a:p>
          <a:p>
            <a:pPr marL="278355" indent="-269338" defTabSz="414781">
              <a:spcBef>
                <a:spcPts val="2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28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 Monitoring </a:t>
            </a:r>
            <a:r>
              <a:rPr dirty="0"/>
              <a:t>in order to facilitate the Guided Meditation  and ways to improve your mood and mental status. </a:t>
            </a:r>
          </a:p>
          <a:p>
            <a:pPr marL="278355" indent="-269338" defTabSz="414781">
              <a:spcBef>
                <a:spcPts val="2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28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Report Generation and </a:t>
            </a:r>
            <a:r>
              <a:rPr b="1" dirty="0" err="1"/>
              <a:t>Gamifying</a:t>
            </a:r>
            <a:r>
              <a:rPr dirty="0"/>
              <a:t> the interface in order to encourage users to maintain a healthy interaction with the device so as to keep track of your mental health as well as improve it over time using pre-tested medicated ways after understanding your mental status and helping maintain a good mental status in your life. </a:t>
            </a:r>
          </a:p>
          <a:p>
            <a:pPr marL="278355" indent="-269338" defTabSz="414781">
              <a:spcBef>
                <a:spcPts val="2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28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Cross-platform integration</a:t>
            </a:r>
            <a:r>
              <a:rPr dirty="0"/>
              <a:t> , communicating it with a custom-made app and Google or </a:t>
            </a:r>
            <a:r>
              <a:rPr dirty="0" err="1"/>
              <a:t>ChatGPT</a:t>
            </a:r>
            <a:r>
              <a:rPr dirty="0"/>
              <a:t> API integration in order to assist you with your day-to-day activities , engaging more with the user and hence able to track your mental status.</a:t>
            </a:r>
          </a:p>
        </p:txBody>
      </p:sp>
      <p:sp>
        <p:nvSpPr>
          <p:cNvPr id="245" name="Workflow of the Project"/>
          <p:cNvSpPr txBox="1">
            <a:spLocks noGrp="1"/>
          </p:cNvSpPr>
          <p:nvPr>
            <p:ph type="title"/>
          </p:nvPr>
        </p:nvSpPr>
        <p:spPr>
          <a:xfrm>
            <a:off x="960435" y="1543336"/>
            <a:ext cx="17485843" cy="2466976"/>
          </a:xfrm>
          <a:prstGeom prst="rect">
            <a:avLst/>
          </a:prstGeom>
        </p:spPr>
        <p:txBody>
          <a:bodyPr>
            <a:normAutofit/>
          </a:bodyPr>
          <a:lstStyle>
            <a:lvl1pPr defTabSz="870644">
              <a:defRPr sz="9975" spc="-498"/>
            </a:lvl1pPr>
          </a:lstStyle>
          <a:p>
            <a:r>
              <a:t>Workflow of the Project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7CA1EE-C800-B8E5-A47B-DCCE187434C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6" b="16646"/>
          <a:stretch>
            <a:fillRect/>
          </a:stretch>
        </p:blipFill>
        <p:spPr>
          <a:xfrm>
            <a:off x="10087633" y="1567910"/>
            <a:ext cx="16025929" cy="1069046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3E83F-1395-E2C4-1200-815EE5A8610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95400" y="3912782"/>
            <a:ext cx="4148470" cy="8231594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Emo Pet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Limited Emotional Connection: lack real emotions and can feel artificial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Reduced Focus: Designed with playful or interactive features, they might reduce focus rather than improve 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Luxury Item: High-quality AI desk pets can be expensive, making them a luxury rather than a necessity.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58B081-79D7-B2A3-14E2-9A997D4C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Comparison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71ACA-AF98-9C83-413C-ADEE68CD98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5399" y="2859087"/>
            <a:ext cx="11442701" cy="678372"/>
          </a:xfrm>
        </p:spPr>
        <p:txBody>
          <a:bodyPr/>
          <a:lstStyle/>
          <a:p>
            <a:r>
              <a:rPr lang="en-US" dirty="0"/>
              <a:t>EMO PET</a:t>
            </a:r>
            <a:endParaRPr lang="en-IN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9997C0B-4E24-487E-3DB3-6268EBE0A05A}"/>
              </a:ext>
            </a:extLst>
          </p:cNvPr>
          <p:cNvSpPr txBox="1">
            <a:spLocks/>
          </p:cNvSpPr>
          <p:nvPr/>
        </p:nvSpPr>
        <p:spPr>
          <a:xfrm>
            <a:off x="5443870" y="3858806"/>
            <a:ext cx="4148470" cy="8231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marR="0" indent="45720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marR="0" indent="91440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marR="0" indent="137160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marR="0" indent="182880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5pPr>
            <a:lvl6pPr marL="0" marR="0" indent="2286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all" spc="-104" baseline="0">
                <a:solidFill>
                  <a:srgbClr val="000000"/>
                </a:soli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6pPr>
            <a:lvl7pPr marL="0" marR="0" indent="2743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all" spc="-104" baseline="0">
                <a:solidFill>
                  <a:srgbClr val="000000"/>
                </a:soli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7pPr>
            <a:lvl8pPr marL="0" marR="0" indent="3200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all" spc="-104" baseline="0">
                <a:solidFill>
                  <a:srgbClr val="000000"/>
                </a:soli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8pPr>
            <a:lvl9pPr marL="0" marR="0" indent="3657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all" spc="-104" baseline="0">
                <a:solidFill>
                  <a:srgbClr val="000000"/>
                </a:soli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9pPr>
          </a:lstStyle>
          <a:p>
            <a:pPr algn="ctr" hangingPunct="1"/>
            <a:r>
              <a:rPr lang="en-US" dirty="0" err="1"/>
              <a:t>SoulLink</a:t>
            </a:r>
            <a:endParaRPr lang="en-US" dirty="0"/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/>
              <a:t>Soul Link desk pet adapts to their owner's habits and preferences, improving their interactions over time.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/>
              <a:t>Uses Real - Time Face and Voice emotional detection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/>
              <a:t>Tracks behavior and Documents emotions over time, remembers sensitive topics and trigger words. 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2800" dirty="0"/>
              <a:t>Strictly Therapy focused robot.</a:t>
            </a:r>
          </a:p>
        </p:txBody>
      </p:sp>
    </p:spTree>
    <p:extLst>
      <p:ext uri="{BB962C8B-B14F-4D97-AF65-F5344CB8AC3E}">
        <p14:creationId xmlns:p14="http://schemas.microsoft.com/office/powerpoint/2010/main" val="21012403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orkflow of the Project"/>
          <p:cNvSpPr txBox="1">
            <a:spLocks noGrp="1"/>
          </p:cNvSpPr>
          <p:nvPr>
            <p:ph type="title"/>
          </p:nvPr>
        </p:nvSpPr>
        <p:spPr>
          <a:xfrm>
            <a:off x="958752" y="1817440"/>
            <a:ext cx="22320797" cy="1080120"/>
          </a:xfrm>
          <a:prstGeom prst="rect">
            <a:avLst/>
          </a:prstGeom>
        </p:spPr>
        <p:txBody>
          <a:bodyPr>
            <a:normAutofit/>
          </a:bodyPr>
          <a:lstStyle>
            <a:lvl1pPr defTabSz="870644">
              <a:defRPr sz="9975" spc="-498"/>
            </a:lvl1pPr>
          </a:lstStyle>
          <a:p>
            <a:r>
              <a:rPr lang="en-US" sz="7500" dirty="0"/>
              <a:t>Feature Based Comparison</a:t>
            </a:r>
            <a:endParaRPr sz="75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96193"/>
              </p:ext>
            </p:extLst>
          </p:nvPr>
        </p:nvGraphicFramePr>
        <p:xfrm>
          <a:off x="1246784" y="4265712"/>
          <a:ext cx="22178463" cy="8136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92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8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7113">
                <a:tc>
                  <a:txBody>
                    <a:bodyPr/>
                    <a:lstStyle/>
                    <a:p>
                      <a:r>
                        <a:rPr lang="en-IN" sz="3600" b="1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600" b="1" dirty="0"/>
                        <a:t>SoulLink</a:t>
                      </a:r>
                      <a:endParaRPr lang="en-IN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Existing Mental Health Apps 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113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Sentiment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Real-time emotion detection using </a:t>
                      </a:r>
                      <a:r>
                        <a:rPr lang="en-US" sz="2800" b="1" dirty="0"/>
                        <a:t>speech-to-text, LSTM, and facial analysis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Manual mood tracking based on </a:t>
                      </a:r>
                      <a:r>
                        <a:rPr lang="en-US" sz="2800" b="1" dirty="0"/>
                        <a:t>user-input logs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113">
                <a:tc>
                  <a:txBody>
                    <a:bodyPr/>
                    <a:lstStyle/>
                    <a:p>
                      <a:r>
                        <a:rPr lang="en-IN" sz="2800" b="1" dirty="0"/>
                        <a:t>Emotional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Displays detected emotions through </a:t>
                      </a:r>
                      <a:r>
                        <a:rPr lang="en-US" sz="2800" b="1" dirty="0"/>
                        <a:t>robot eye animations on OLED screen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No physical representation, feedback is text-based or graphical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113">
                <a:tc>
                  <a:txBody>
                    <a:bodyPr/>
                    <a:lstStyle/>
                    <a:p>
                      <a:r>
                        <a:rPr lang="en-IN" sz="2800" b="1" dirty="0" err="1"/>
                        <a:t>Behavioral</a:t>
                      </a:r>
                      <a:r>
                        <a:rPr lang="en-IN" sz="2800" b="1" dirty="0"/>
                        <a:t>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AI</a:t>
                      </a:r>
                      <a:r>
                        <a:rPr lang="en-US" sz="2800" baseline="0" dirty="0"/>
                        <a:t> based models will detect the mood and give appropriate responses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Limited tracking,</a:t>
                      </a:r>
                      <a:r>
                        <a:rPr lang="en-US" sz="2800" baseline="0" dirty="0"/>
                        <a:t>  and an actual therapist will provide you the services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7113">
                <a:tc>
                  <a:txBody>
                    <a:bodyPr/>
                    <a:lstStyle/>
                    <a:p>
                      <a:r>
                        <a:rPr lang="en-IN" sz="2800" b="1" dirty="0"/>
                        <a:t>Interactive Journaling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Predicts emotions from </a:t>
                      </a:r>
                      <a:r>
                        <a:rPr lang="en-US" sz="2800" b="1" dirty="0"/>
                        <a:t>audio/video analysis</a:t>
                      </a:r>
                      <a:r>
                        <a:rPr lang="en-US" sz="2800" dirty="0"/>
                        <a:t> and documents them automatically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Traditional </a:t>
                      </a:r>
                      <a:r>
                        <a:rPr lang="en-US" sz="2800" b="1" dirty="0"/>
                        <a:t>text-based journaling</a:t>
                      </a:r>
                      <a:r>
                        <a:rPr lang="en-US" sz="2800" dirty="0"/>
                        <a:t> with manual input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7113">
                <a:tc>
                  <a:txBody>
                    <a:bodyPr/>
                    <a:lstStyle/>
                    <a:p>
                      <a:r>
                        <a:rPr lang="en-IN" sz="2800" b="1" dirty="0"/>
                        <a:t>Guided Meditation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Adjusts meditation sessions </a:t>
                      </a:r>
                      <a:r>
                        <a:rPr lang="en-US" sz="2800" b="1" dirty="0"/>
                        <a:t>in real-time</a:t>
                      </a:r>
                      <a:r>
                        <a:rPr lang="en-US" sz="2800" dirty="0"/>
                        <a:t> based on </a:t>
                      </a:r>
                      <a:r>
                        <a:rPr lang="en-US" sz="2800" b="1" dirty="0"/>
                        <a:t>live physiological data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Pre-recorded meditation sessions with no live adaptation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7113">
                <a:tc>
                  <a:txBody>
                    <a:bodyPr/>
                    <a:lstStyle/>
                    <a:p>
                      <a:r>
                        <a:rPr lang="en-IN" sz="2800" b="1" dirty="0"/>
                        <a:t>Accessibility &amp;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/>
                        <a:t>One-time purchase</a:t>
                      </a:r>
                      <a:r>
                        <a:rPr lang="en-US" sz="2800" dirty="0"/>
                        <a:t> or low-cost solution for home mental health monitoring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/>
                        <a:t>Subscription-based</a:t>
                      </a:r>
                      <a:r>
                        <a:rPr lang="en-US" sz="2800" dirty="0"/>
                        <a:t> services with recurring costs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7113">
                <a:tc>
                  <a:txBody>
                    <a:bodyPr/>
                    <a:lstStyle/>
                    <a:p>
                      <a:r>
                        <a:rPr lang="en-IN" sz="2800" b="1" dirty="0"/>
                        <a:t>Physical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/>
                        <a:t>Tangible, interactive desk bot</a:t>
                      </a:r>
                      <a:r>
                        <a:rPr lang="en-US" sz="2800" dirty="0"/>
                        <a:t> that users can engage with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Fully </a:t>
                      </a:r>
                      <a:r>
                        <a:rPr lang="en-US" sz="2800" b="1" dirty="0"/>
                        <a:t>digital app experience</a:t>
                      </a:r>
                      <a:r>
                        <a:rPr lang="en-US" sz="2800" dirty="0"/>
                        <a:t>, lacks physical presence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74776" y="2866951"/>
            <a:ext cx="20882320" cy="11413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Semibold"/>
                <a:ea typeface="Graphik Semibold"/>
                <a:cs typeface="Graphik Semibold"/>
                <a:sym typeface="Graphik Semibold"/>
              </a:rPr>
              <a:t>Existing apps in the market are : </a:t>
            </a:r>
            <a:r>
              <a:rPr lang="en-US" b="1" dirty="0"/>
              <a:t>(Talkspace, Calm, Moodfit, Happify, Mindshift)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043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oulLink has the following components that we will work on:…"/>
          <p:cNvSpPr txBox="1">
            <a:spLocks noGrp="1"/>
          </p:cNvSpPr>
          <p:nvPr>
            <p:ph type="body" idx="1"/>
          </p:nvPr>
        </p:nvSpPr>
        <p:spPr>
          <a:xfrm>
            <a:off x="960436" y="2681536"/>
            <a:ext cx="22748276" cy="1000911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/>
              <a:t>1. Real-Time Sentiment Analysis vs. App-Based Mood Tracking</a:t>
            </a:r>
          </a:p>
          <a:p>
            <a:r>
              <a:rPr lang="en-US" sz="2400" b="1" dirty="0"/>
              <a:t>Existing Apps:</a:t>
            </a:r>
            <a:r>
              <a:rPr lang="en-US" sz="2400" dirty="0"/>
              <a:t> Moodfit and Happify use self-reported mood tracking, which relies on users actively logging emotions.</a:t>
            </a:r>
          </a:p>
          <a:p>
            <a:r>
              <a:rPr lang="en-US" sz="2400" b="1" dirty="0"/>
              <a:t>SoulLink:</a:t>
            </a:r>
            <a:r>
              <a:rPr lang="en-US" sz="2400" dirty="0"/>
              <a:t> Uses </a:t>
            </a:r>
            <a:r>
              <a:rPr lang="en-US" sz="2400" b="1" dirty="0"/>
              <a:t>speech-to-text analysis, LSTM machine learning models, and facial expression tracking</a:t>
            </a:r>
            <a:r>
              <a:rPr lang="en-US" sz="2400" dirty="0"/>
              <a:t> for </a:t>
            </a:r>
            <a:r>
              <a:rPr lang="en-US" sz="2400" b="1" dirty="0"/>
              <a:t>real-time, passive</a:t>
            </a:r>
            <a:r>
              <a:rPr lang="en-US" sz="2400" dirty="0"/>
              <a:t> sentiment analysis, making it more </a:t>
            </a:r>
            <a:r>
              <a:rPr lang="en-US" sz="2400" b="1" dirty="0"/>
              <a:t>accurate and dynamic</a:t>
            </a:r>
            <a:r>
              <a:rPr lang="en-US" sz="2400" dirty="0"/>
              <a:t> than manual mood logging.</a:t>
            </a:r>
          </a:p>
          <a:p>
            <a:r>
              <a:rPr lang="en-US" sz="3200" b="1" dirty="0"/>
              <a:t>2. Dynamic Emotional Display vs. No Physical Representation</a:t>
            </a:r>
          </a:p>
          <a:p>
            <a:r>
              <a:rPr lang="en-US" sz="2400" b="1" dirty="0"/>
              <a:t>Existing Apps:</a:t>
            </a:r>
            <a:r>
              <a:rPr lang="en-US" sz="2400" dirty="0"/>
              <a:t> No physical representation of emotions—feedback is mainly via text or charts.</a:t>
            </a:r>
          </a:p>
          <a:p>
            <a:r>
              <a:rPr lang="en-US" sz="2400" b="1" dirty="0"/>
              <a:t>SoulLink:</a:t>
            </a:r>
            <a:r>
              <a:rPr lang="en-US" sz="2400" dirty="0"/>
              <a:t> Displays detected emotions through </a:t>
            </a:r>
            <a:r>
              <a:rPr lang="en-US" sz="2400" b="1" dirty="0"/>
              <a:t>robot eye animations on an OLED screen</a:t>
            </a:r>
            <a:r>
              <a:rPr lang="en-US" sz="2400" dirty="0"/>
              <a:t>, creating an </a:t>
            </a:r>
            <a:r>
              <a:rPr lang="en-US" sz="2400" b="1" dirty="0"/>
              <a:t>interactive and visually engaging</a:t>
            </a:r>
            <a:r>
              <a:rPr lang="en-US" sz="2400" dirty="0"/>
              <a:t> experience.</a:t>
            </a:r>
          </a:p>
          <a:p>
            <a:r>
              <a:rPr lang="en-IN" sz="3200" b="1" dirty="0"/>
              <a:t>4. Interactive Journaling vs. Traditional Digital Journals</a:t>
            </a:r>
          </a:p>
          <a:p>
            <a:r>
              <a:rPr lang="en-IN" sz="2400" b="1" dirty="0"/>
              <a:t>Existing Apps:</a:t>
            </a:r>
            <a:r>
              <a:rPr lang="en-IN" sz="2400" dirty="0"/>
              <a:t> Apps like Moodfit offer text-based journaling but lack </a:t>
            </a:r>
            <a:r>
              <a:rPr lang="en-IN" sz="2400" b="1" dirty="0"/>
              <a:t>emotion prediction</a:t>
            </a:r>
            <a:r>
              <a:rPr lang="en-IN" sz="2400" dirty="0"/>
              <a:t> from multimedia inputs.</a:t>
            </a:r>
          </a:p>
          <a:p>
            <a:r>
              <a:rPr lang="en-IN" sz="2400" b="1" dirty="0"/>
              <a:t>SoulLink:</a:t>
            </a:r>
            <a:r>
              <a:rPr lang="en-IN" sz="2400" dirty="0"/>
              <a:t> Enhances journaling with </a:t>
            </a:r>
            <a:r>
              <a:rPr lang="en-IN" sz="2400" b="1" dirty="0"/>
              <a:t>audio and video analysis</a:t>
            </a:r>
            <a:r>
              <a:rPr lang="en-IN" sz="2400" dirty="0"/>
              <a:t>, automatically detecting </a:t>
            </a:r>
            <a:r>
              <a:rPr lang="en-IN" sz="2400" b="1" dirty="0"/>
              <a:t>emotional states</a:t>
            </a:r>
            <a:r>
              <a:rPr lang="en-IN" sz="2400" dirty="0"/>
              <a:t> and providing </a:t>
            </a:r>
            <a:r>
              <a:rPr lang="en-IN" sz="2400" b="1" dirty="0"/>
              <a:t>insightful documentation</a:t>
            </a:r>
            <a:r>
              <a:rPr lang="en-IN" sz="2400" dirty="0"/>
              <a:t> without requiring users to manually describe their feelings.</a:t>
            </a:r>
            <a:endParaRPr lang="en-US" sz="2400" b="1" dirty="0">
              <a:sym typeface="Times New Roman"/>
            </a:endParaRPr>
          </a:p>
          <a:p>
            <a:r>
              <a:rPr lang="en-US" sz="3200" b="1" dirty="0"/>
              <a:t>5. Guided Meditation Based on Real-Time Data vs. Pre-Set Meditation Routines</a:t>
            </a:r>
          </a:p>
          <a:p>
            <a:r>
              <a:rPr lang="en-US" sz="2400" b="1" dirty="0"/>
              <a:t>Existing Apps:</a:t>
            </a:r>
            <a:r>
              <a:rPr lang="en-US" sz="2400" dirty="0"/>
              <a:t> Calm and Mindshift offer meditation but use </a:t>
            </a:r>
            <a:r>
              <a:rPr lang="en-US" sz="2400" b="1" dirty="0"/>
              <a:t>pre-recorded sessions</a:t>
            </a:r>
            <a:r>
              <a:rPr lang="en-US" sz="2400" dirty="0"/>
              <a:t> with no real-time adaptation.</a:t>
            </a:r>
          </a:p>
          <a:p>
            <a:r>
              <a:rPr lang="en-US" sz="2400" b="1" dirty="0"/>
              <a:t>SoulLink:</a:t>
            </a:r>
            <a:r>
              <a:rPr lang="en-US" sz="2400" dirty="0"/>
              <a:t> Provides </a:t>
            </a:r>
            <a:r>
              <a:rPr lang="en-US" sz="2400" b="1" dirty="0"/>
              <a:t>customized, real-time meditation guidance</a:t>
            </a:r>
            <a:r>
              <a:rPr lang="en-US" sz="2400" dirty="0"/>
              <a:t> by adjusting sessions based on </a:t>
            </a:r>
            <a:r>
              <a:rPr lang="en-US" sz="2400" b="1" dirty="0"/>
              <a:t>live heart rate and breathing patterns</a:t>
            </a:r>
            <a:r>
              <a:rPr lang="en-US" sz="2400" dirty="0"/>
              <a:t>, making it a </a:t>
            </a:r>
            <a:r>
              <a:rPr lang="en-US" sz="2400" b="1" dirty="0"/>
              <a:t>truly personalized experience</a:t>
            </a:r>
            <a:r>
              <a:rPr lang="en-US" sz="2400" dirty="0"/>
              <a:t>.</a:t>
            </a:r>
            <a:endParaRPr lang="en-US" sz="2400" b="1" dirty="0">
              <a:sym typeface="Times New Roman"/>
            </a:endParaRPr>
          </a:p>
        </p:txBody>
      </p:sp>
      <p:sp>
        <p:nvSpPr>
          <p:cNvPr id="245" name="Workflow of the Project"/>
          <p:cNvSpPr txBox="1">
            <a:spLocks noGrp="1"/>
          </p:cNvSpPr>
          <p:nvPr>
            <p:ph type="title"/>
          </p:nvPr>
        </p:nvSpPr>
        <p:spPr>
          <a:xfrm>
            <a:off x="960435" y="1543336"/>
            <a:ext cx="22248789" cy="1138200"/>
          </a:xfrm>
          <a:prstGeom prst="rect">
            <a:avLst/>
          </a:prstGeom>
        </p:spPr>
        <p:txBody>
          <a:bodyPr>
            <a:normAutofit/>
          </a:bodyPr>
          <a:lstStyle>
            <a:lvl1pPr defTabSz="870644">
              <a:defRPr sz="9975" spc="-498"/>
            </a:lvl1pPr>
          </a:lstStyle>
          <a:p>
            <a:r>
              <a:rPr lang="en-US" sz="8000" dirty="0"/>
              <a:t>App based Comparison of existing products 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6961668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5DD34-967A-D465-E643-F014330E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orkflow of the Project">
            <a:extLst>
              <a:ext uri="{FF2B5EF4-FFF2-40B4-BE49-F238E27FC236}">
                <a16:creationId xmlns:a16="http://schemas.microsoft.com/office/drawing/2014/main" id="{1CFAA2ED-C98E-D7EF-4321-5FA34D20F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5" y="1543336"/>
            <a:ext cx="22248789" cy="1138200"/>
          </a:xfrm>
          <a:prstGeom prst="rect">
            <a:avLst/>
          </a:prstGeom>
        </p:spPr>
        <p:txBody>
          <a:bodyPr>
            <a:normAutofit/>
          </a:bodyPr>
          <a:lstStyle>
            <a:lvl1pPr defTabSz="870644">
              <a:defRPr sz="9975" spc="-498"/>
            </a:lvl1pPr>
          </a:lstStyle>
          <a:p>
            <a:r>
              <a:rPr lang="en-US" sz="8000" dirty="0"/>
              <a:t>Research paper  analysis </a:t>
            </a:r>
            <a:endParaRPr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BEC8C-FDD6-39C5-65AC-48AE38E03B2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95400" y="2969568"/>
            <a:ext cx="21337760" cy="9174807"/>
          </a:xfrm>
        </p:spPr>
        <p:txBody>
          <a:bodyPr/>
          <a:lstStyle/>
          <a:p>
            <a:r>
              <a:rPr lang="en-US" b="1" u="sng" dirty="0"/>
              <a:t>1. </a:t>
            </a:r>
            <a:r>
              <a:rPr lang="en-US" sz="4400" b="1" u="sng" dirty="0"/>
              <a:t>Facial Sentiment Analysis Using AI Techniques: State-of-the-Art, Taxonomies, and Challenges (Published : 2022)</a:t>
            </a:r>
          </a:p>
          <a:p>
            <a:r>
              <a:rPr lang="en-US" sz="3600" dirty="0"/>
              <a:t>This paper delves into advancements in machine and deep learning algorithms for facial sentiment analysis.</a:t>
            </a:r>
          </a:p>
          <a:p>
            <a:r>
              <a:rPr lang="en-US" sz="3600" dirty="0"/>
              <a:t> It presents a taxonomy of existing strategies and reviews various models designed for facial expression recognition based on static images. </a:t>
            </a:r>
          </a:p>
          <a:p>
            <a:r>
              <a:rPr lang="en-US" sz="3600" dirty="0"/>
              <a:t>The authors discuss challenges such as handling occlusions, varying lighting conditions, and diverse facial orientations. </a:t>
            </a:r>
          </a:p>
          <a:p>
            <a:r>
              <a:rPr lang="en-US" sz="3600" dirty="0"/>
              <a:t>They emphasize the importance of robust datasets and the need for models that can generalize across different populations and environments.</a:t>
            </a:r>
          </a:p>
          <a:p>
            <a:r>
              <a:rPr lang="en-US" sz="3600" dirty="0"/>
              <a:t>Authors : </a:t>
            </a:r>
            <a:r>
              <a:rPr lang="en-US" sz="2400" b="0" i="0" u="none" strike="noStrike" dirty="0">
                <a:solidFill>
                  <a:srgbClr val="006699"/>
                </a:solidFill>
                <a:effectLst/>
                <a:latin typeface="HelveticaNeue Regular"/>
                <a:hlinkClick r:id="rId2"/>
              </a:rPr>
              <a:t>Keyur Patel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Neue Regular"/>
              </a:rPr>
              <a:t>; </a:t>
            </a:r>
            <a:r>
              <a:rPr lang="en-US" sz="2400" b="0" i="0" u="none" strike="noStrike" dirty="0">
                <a:solidFill>
                  <a:srgbClr val="006699"/>
                </a:solidFill>
                <a:effectLst/>
                <a:latin typeface="HelveticaNeue Regular"/>
                <a:hlinkClick r:id="rId3"/>
              </a:rPr>
              <a:t>Dev Mehta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Neue Regular"/>
              </a:rPr>
              <a:t>; </a:t>
            </a:r>
            <a:r>
              <a:rPr lang="en-US" sz="2400" b="0" i="0" u="none" strike="noStrike" dirty="0">
                <a:solidFill>
                  <a:srgbClr val="006699"/>
                </a:solidFill>
                <a:effectLst/>
                <a:latin typeface="HelveticaNeue Regular"/>
                <a:hlinkClick r:id="rId4"/>
              </a:rPr>
              <a:t>Chinmay Mistry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Neue Regular"/>
              </a:rPr>
              <a:t>; </a:t>
            </a:r>
            <a:r>
              <a:rPr lang="en-US" sz="2400" b="0" i="0" u="none" strike="noStrike" dirty="0">
                <a:solidFill>
                  <a:srgbClr val="006699"/>
                </a:solidFill>
                <a:effectLst/>
                <a:latin typeface="HelveticaNeue Regular"/>
                <a:hlinkClick r:id="rId5"/>
              </a:rPr>
              <a:t>Rajesh Gupta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Neue Regular"/>
              </a:rPr>
              <a:t>; </a:t>
            </a:r>
            <a:r>
              <a:rPr lang="en-US" sz="2400" b="0" i="0" u="none" strike="noStrike" dirty="0">
                <a:solidFill>
                  <a:srgbClr val="006699"/>
                </a:solidFill>
                <a:effectLst/>
                <a:latin typeface="HelveticaNeue Regular"/>
                <a:hlinkClick r:id="rId6"/>
              </a:rPr>
              <a:t>Sudeep </a:t>
            </a:r>
            <a:r>
              <a:rPr lang="en-US" sz="2400" b="0" i="0" u="none" strike="noStrike" dirty="0" err="1">
                <a:solidFill>
                  <a:srgbClr val="006699"/>
                </a:solidFill>
                <a:effectLst/>
                <a:latin typeface="HelveticaNeue Regular"/>
                <a:hlinkClick r:id="rId6"/>
              </a:rPr>
              <a:t>Tanwar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Neue Regular"/>
              </a:rPr>
              <a:t>; </a:t>
            </a:r>
            <a:r>
              <a:rPr lang="en-US" sz="2400" b="0" i="0" u="none" strike="noStrike" dirty="0">
                <a:solidFill>
                  <a:srgbClr val="006699"/>
                </a:solidFill>
                <a:effectLst/>
                <a:latin typeface="HelveticaNeue Regular"/>
                <a:hlinkClick r:id="rId7"/>
              </a:rPr>
              <a:t>Neeraj Kumar</a:t>
            </a:r>
            <a:endParaRPr lang="en-US" sz="4800" dirty="0"/>
          </a:p>
          <a:p>
            <a:r>
              <a:rPr lang="en-US" sz="3600" dirty="0">
                <a:hlinkClick r:id="rId8"/>
              </a:rPr>
              <a:t>https://ieeexplore.ieee.org/document/9091188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40761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3E55B-528B-B5C2-A4F7-37B0E9C3C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orkflow of the Project">
            <a:extLst>
              <a:ext uri="{FF2B5EF4-FFF2-40B4-BE49-F238E27FC236}">
                <a16:creationId xmlns:a16="http://schemas.microsoft.com/office/drawing/2014/main" id="{1C782B4C-6043-E1ED-12E7-9FE60889F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5" y="1543336"/>
            <a:ext cx="22248789" cy="1138200"/>
          </a:xfrm>
          <a:prstGeom prst="rect">
            <a:avLst/>
          </a:prstGeom>
        </p:spPr>
        <p:txBody>
          <a:bodyPr>
            <a:normAutofit/>
          </a:bodyPr>
          <a:lstStyle>
            <a:lvl1pPr defTabSz="870644">
              <a:defRPr sz="9975" spc="-498"/>
            </a:lvl1pPr>
          </a:lstStyle>
          <a:p>
            <a:r>
              <a:rPr lang="en-US" sz="8000" dirty="0"/>
              <a:t>Research paper  analysis </a:t>
            </a:r>
            <a:endParaRPr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940A9-84B4-BFE0-C4DC-4B69363E091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95400" y="2969568"/>
            <a:ext cx="21337760" cy="9174807"/>
          </a:xfrm>
        </p:spPr>
        <p:txBody>
          <a:bodyPr/>
          <a:lstStyle/>
          <a:p>
            <a:r>
              <a:rPr lang="en-US" sz="4400" b="1" u="sng" dirty="0"/>
              <a:t>2. Sentiment Analysis on Voice Data Using Deep Learning</a:t>
            </a:r>
            <a:r>
              <a:rPr lang="en-US" sz="4800" b="1" u="sng" dirty="0"/>
              <a:t>(Published 2022)</a:t>
            </a:r>
          </a:p>
          <a:p>
            <a:r>
              <a:rPr lang="en-US" sz="3600" dirty="0"/>
              <a:t>This study focuses on classifying human emotions through voice data. </a:t>
            </a:r>
          </a:p>
          <a:p>
            <a:r>
              <a:rPr lang="en-US" sz="3600" dirty="0"/>
              <a:t>The researchers employed deep learning techniques to categorize emotions such as neutral, calm, happy, sad, angry, nervous, and disgusted. </a:t>
            </a:r>
          </a:p>
          <a:p>
            <a:r>
              <a:rPr lang="en-US" sz="3600" dirty="0"/>
              <a:t>The paper highlights the significance of audio features like pitch, tone, and rhythm in determining sentiment. </a:t>
            </a:r>
          </a:p>
          <a:p>
            <a:r>
              <a:rPr lang="en-US" sz="3600" dirty="0"/>
              <a:t>The authors also discuss the challenges of distinguishing subtle emotional variations and the potential of combining audio analysis with other modalities for improved accuracy.</a:t>
            </a:r>
          </a:p>
          <a:p>
            <a:r>
              <a:rPr lang="en-US" sz="3600" dirty="0"/>
              <a:t>Authors : </a:t>
            </a:r>
            <a:r>
              <a:rPr lang="en-US" sz="3200" dirty="0"/>
              <a:t>Deepa Yogish1 , Asha N 2 , </a:t>
            </a:r>
            <a:r>
              <a:rPr lang="en-US" sz="3200" dirty="0" err="1"/>
              <a:t>Yogish</a:t>
            </a:r>
            <a:r>
              <a:rPr lang="en-US" sz="3200" dirty="0"/>
              <a:t> H K3 , Abhishek K L4 </a:t>
            </a:r>
          </a:p>
          <a:p>
            <a:r>
              <a:rPr lang="en-US" sz="3600" dirty="0">
                <a:hlinkClick r:id="rId2"/>
              </a:rPr>
              <a:t>http://ijnrd.org/papers/IJNRD2204094.pdf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182177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genda Topics:…"/>
          <p:cNvSpPr txBox="1">
            <a:spLocks noGrp="1"/>
          </p:cNvSpPr>
          <p:nvPr>
            <p:ph type="body" idx="1"/>
          </p:nvPr>
        </p:nvSpPr>
        <p:spPr>
          <a:xfrm>
            <a:off x="1257300" y="4034366"/>
            <a:ext cx="21945600" cy="9319751"/>
          </a:xfrm>
          <a:prstGeom prst="rect">
            <a:avLst/>
          </a:prstGeom>
        </p:spPr>
        <p:txBody>
          <a:bodyPr/>
          <a:lstStyle/>
          <a:p>
            <a:pPr defTabSz="652145">
              <a:lnSpc>
                <a:spcPct val="120000"/>
              </a:lnSpc>
              <a:spcBef>
                <a:spcPts val="2500"/>
              </a:spcBef>
              <a:defRPr sz="4819" spc="-48"/>
            </a:pPr>
            <a:r>
              <a:t>Agenda Topics:</a:t>
            </a:r>
          </a:p>
          <a:p>
            <a:pPr marL="948118" indent="-948118" defTabSz="652145">
              <a:lnSpc>
                <a:spcPct val="120000"/>
              </a:lnSpc>
              <a:spcBef>
                <a:spcPts val="2500"/>
              </a:spcBef>
              <a:buSzPct val="100000"/>
              <a:buAutoNum type="arabicPeriod"/>
              <a:defRPr sz="4266" spc="-42"/>
            </a:pPr>
            <a:r>
              <a:t>Introduction</a:t>
            </a:r>
          </a:p>
          <a:p>
            <a:pPr marL="948118" indent="-948118" defTabSz="652145">
              <a:lnSpc>
                <a:spcPct val="120000"/>
              </a:lnSpc>
              <a:spcBef>
                <a:spcPts val="2500"/>
              </a:spcBef>
              <a:buSzPct val="100000"/>
              <a:buAutoNum type="arabicPeriod"/>
              <a:defRPr sz="4266" spc="-42"/>
            </a:pPr>
            <a:r>
              <a:t>Motivation and Relevance</a:t>
            </a:r>
          </a:p>
          <a:p>
            <a:pPr marL="948118" indent="-948118" defTabSz="652145">
              <a:lnSpc>
                <a:spcPct val="120000"/>
              </a:lnSpc>
              <a:spcBef>
                <a:spcPts val="2500"/>
              </a:spcBef>
              <a:buSzPct val="100000"/>
              <a:buAutoNum type="arabicPeriod"/>
              <a:defRPr sz="4266" spc="-42"/>
            </a:pPr>
            <a:r>
              <a:t>Objective</a:t>
            </a:r>
          </a:p>
          <a:p>
            <a:pPr marL="948118" indent="-948118" defTabSz="652145">
              <a:lnSpc>
                <a:spcPct val="120000"/>
              </a:lnSpc>
              <a:spcBef>
                <a:spcPts val="2500"/>
              </a:spcBef>
              <a:buSzPct val="100000"/>
              <a:buAutoNum type="arabicPeriod"/>
              <a:defRPr sz="4266" spc="-42"/>
            </a:pPr>
            <a:r>
              <a:t>Problem Statement </a:t>
            </a:r>
          </a:p>
          <a:p>
            <a:pPr marL="948118" indent="-948118" defTabSz="652145">
              <a:lnSpc>
                <a:spcPct val="120000"/>
              </a:lnSpc>
              <a:spcBef>
                <a:spcPts val="2500"/>
              </a:spcBef>
              <a:buSzPct val="100000"/>
              <a:buAutoNum type="arabicPeriod"/>
              <a:defRPr sz="4266" spc="-42"/>
            </a:pPr>
            <a:r>
              <a:t>Proposed Approach</a:t>
            </a:r>
          </a:p>
          <a:p>
            <a:pPr marL="948118" indent="-948118" defTabSz="652145">
              <a:lnSpc>
                <a:spcPct val="120000"/>
              </a:lnSpc>
              <a:spcBef>
                <a:spcPts val="2500"/>
              </a:spcBef>
              <a:buSzPct val="100000"/>
              <a:buAutoNum type="arabicPeriod"/>
              <a:defRPr sz="4266" spc="-42"/>
            </a:pPr>
            <a:r>
              <a:t>Literature review</a:t>
            </a:r>
          </a:p>
          <a:p>
            <a:pPr marL="948118" indent="-948118" defTabSz="652145">
              <a:lnSpc>
                <a:spcPct val="120000"/>
              </a:lnSpc>
              <a:spcBef>
                <a:spcPts val="2500"/>
              </a:spcBef>
              <a:buSzPct val="100000"/>
              <a:buAutoNum type="arabicPeriod"/>
              <a:defRPr sz="4266" spc="-42"/>
            </a:pPr>
            <a:r>
              <a:t>Market Analysis and Revenue Projection </a:t>
            </a:r>
          </a:p>
        </p:txBody>
      </p:sp>
      <p:sp>
        <p:nvSpPr>
          <p:cNvPr id="192" name="Inde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Index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55027-637D-D21A-87E2-8D745AD8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orkflow of the Project">
            <a:extLst>
              <a:ext uri="{FF2B5EF4-FFF2-40B4-BE49-F238E27FC236}">
                <a16:creationId xmlns:a16="http://schemas.microsoft.com/office/drawing/2014/main" id="{EA0A7580-7E8D-FCB7-EA8E-A624DFCAC1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5" y="1543336"/>
            <a:ext cx="22248789" cy="1138200"/>
          </a:xfrm>
          <a:prstGeom prst="rect">
            <a:avLst/>
          </a:prstGeom>
        </p:spPr>
        <p:txBody>
          <a:bodyPr>
            <a:normAutofit/>
          </a:bodyPr>
          <a:lstStyle>
            <a:lvl1pPr defTabSz="870644">
              <a:defRPr sz="9975" spc="-498"/>
            </a:lvl1pPr>
          </a:lstStyle>
          <a:p>
            <a:r>
              <a:rPr lang="en-US" sz="8000" dirty="0"/>
              <a:t>Research paper  analysis </a:t>
            </a:r>
            <a:endParaRPr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C3D16-A19D-AEA1-A069-D342C87857C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95400" y="2969568"/>
            <a:ext cx="21337760" cy="9174807"/>
          </a:xfrm>
        </p:spPr>
        <p:txBody>
          <a:bodyPr>
            <a:normAutofit/>
          </a:bodyPr>
          <a:lstStyle/>
          <a:p>
            <a:r>
              <a:rPr lang="en-US" sz="4400" b="1" i="0" u="sng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3.Robust Image Sentiment Analysis Using Progressively Trained and Domain Transferred Deep Networks(Published: 2015)</a:t>
            </a:r>
          </a:p>
          <a:p>
            <a:r>
              <a:rPr lang="en-US" sz="3600" dirty="0"/>
              <a:t>This paper explores sentiment identification through facial expressions using deep convolutional neural networks (CNNs). </a:t>
            </a:r>
          </a:p>
          <a:p>
            <a:r>
              <a:rPr lang="en-US" sz="3600" dirty="0"/>
              <a:t>The study emphasizes the role of nonverbal communication in sentiment analysis and discusses applications in security, healthcare, and human-machine interfaces.</a:t>
            </a:r>
          </a:p>
          <a:p>
            <a:r>
              <a:rPr lang="en-US" sz="3600" dirty="0"/>
              <a:t> The authors highlight the challenges of capturing dynamic facial expressions and the importance of temporal information in accurately identifying emotions. They also address the need for large-scale annotated datasets to train deep learning models effectively.</a:t>
            </a:r>
            <a:endParaRPr lang="en-US" sz="660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3600" dirty="0"/>
              <a:t>Authors</a:t>
            </a:r>
            <a:r>
              <a:rPr lang="en-US" sz="5400" dirty="0"/>
              <a:t>: </a:t>
            </a:r>
            <a:r>
              <a:rPr lang="en-US" sz="2800" b="1" i="0" u="none" strike="noStrike" dirty="0" err="1">
                <a:effectLst/>
                <a:latin typeface="Roboto" panose="02000000000000000000" pitchFamily="2" charset="0"/>
                <a:hlinkClick r:id="rId2"/>
              </a:rPr>
              <a:t>Quanzeng</a:t>
            </a:r>
            <a:r>
              <a:rPr lang="en-US" sz="2800" b="1" i="0" u="none" strike="noStrike" dirty="0">
                <a:effectLst/>
                <a:latin typeface="Roboto" panose="02000000000000000000" pitchFamily="2" charset="0"/>
                <a:hlinkClick r:id="rId2"/>
              </a:rPr>
              <a:t> You</a:t>
            </a:r>
            <a:r>
              <a:rPr lang="en-US" sz="2800" b="1" dirty="0">
                <a:latin typeface="Roboto" panose="02000000000000000000" pitchFamily="2" charset="0"/>
              </a:rPr>
              <a:t> , </a:t>
            </a:r>
            <a:r>
              <a:rPr lang="en-US" sz="2800" b="1" i="0" u="none" strike="noStrike" dirty="0" err="1">
                <a:effectLst/>
                <a:latin typeface="Roboto" panose="02000000000000000000" pitchFamily="2" charset="0"/>
                <a:hlinkClick r:id="rId3"/>
              </a:rPr>
              <a:t>Jiebo</a:t>
            </a:r>
            <a:r>
              <a:rPr lang="en-US" sz="2800" b="1" i="0" u="none" strike="noStrike" dirty="0">
                <a:effectLst/>
                <a:latin typeface="Roboto" panose="02000000000000000000" pitchFamily="2" charset="0"/>
                <a:hlinkClick r:id="rId3"/>
              </a:rPr>
              <a:t> Luo</a:t>
            </a:r>
            <a:endParaRPr lang="en-US" sz="2800" b="1" i="0" u="none" strike="noStrike" dirty="0">
              <a:effectLst/>
              <a:latin typeface="Roboto" panose="02000000000000000000" pitchFamily="2" charset="0"/>
            </a:endParaRPr>
          </a:p>
          <a:p>
            <a:r>
              <a:rPr lang="en-US" sz="2800" dirty="0">
                <a:hlinkClick r:id="rId4"/>
              </a:rPr>
              <a:t>https://www.researchgate.net/publication/282072489_Robust_Image_Sentiment_Analysis_Using_Progressively_Trained_and_Domain_Transferred_Deep_Networks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2952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DEF91-2107-C5D9-B0DD-469347D0B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orkflow of the Project">
            <a:extLst>
              <a:ext uri="{FF2B5EF4-FFF2-40B4-BE49-F238E27FC236}">
                <a16:creationId xmlns:a16="http://schemas.microsoft.com/office/drawing/2014/main" id="{C6EFEE3E-6D89-340E-5E44-F8313850A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5" y="1543336"/>
            <a:ext cx="22248789" cy="1138200"/>
          </a:xfrm>
          <a:prstGeom prst="rect">
            <a:avLst/>
          </a:prstGeom>
        </p:spPr>
        <p:txBody>
          <a:bodyPr>
            <a:normAutofit/>
          </a:bodyPr>
          <a:lstStyle>
            <a:lvl1pPr defTabSz="870644">
              <a:defRPr sz="9975" spc="-498"/>
            </a:lvl1pPr>
          </a:lstStyle>
          <a:p>
            <a:r>
              <a:rPr lang="en-US" sz="8000" dirty="0"/>
              <a:t>Research paper  analysis </a:t>
            </a:r>
            <a:endParaRPr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9EDF1-4B42-2B17-5816-82AABC9496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95400" y="2969568"/>
            <a:ext cx="21337760" cy="9174807"/>
          </a:xfrm>
        </p:spPr>
        <p:txBody>
          <a:bodyPr>
            <a:normAutofit/>
          </a:bodyPr>
          <a:lstStyle/>
          <a:p>
            <a:r>
              <a:rPr lang="en-US" sz="4400" b="1" dirty="0"/>
              <a:t>4. A Simple Attention-Based Mechanism for Bimodal Emotion Classification (2024)</a:t>
            </a:r>
          </a:p>
          <a:p>
            <a:r>
              <a:rPr lang="en-US" sz="3600" dirty="0"/>
              <a:t>This paper presents novel bimodal deep learning architectures enhanced with attention mechanisms, trained and tested on text and speech data for emotion classification. </a:t>
            </a:r>
          </a:p>
          <a:p>
            <a:r>
              <a:rPr lang="en-US" sz="3600" dirty="0"/>
              <a:t>The study demonstrates that combining textual and audio features leads to better performance compared to models trained on a single modality. The authors provide a detailed analysis of different architectures and their effectiveness in capturing the nuances of human emotions. </a:t>
            </a:r>
          </a:p>
          <a:p>
            <a:r>
              <a:rPr lang="en-US" sz="3600" dirty="0"/>
              <a:t>They also discuss the role of attention mechanisms in focusing on the most relevant features for emotion detection.</a:t>
            </a:r>
            <a:endParaRPr lang="en-US" sz="6600" b="1" dirty="0">
              <a:hlinkClick r:id="rId2"/>
            </a:endParaRPr>
          </a:p>
          <a:p>
            <a:r>
              <a:rPr lang="en-US" sz="3600" dirty="0"/>
              <a:t>Authors: </a:t>
            </a:r>
            <a:r>
              <a:rPr lang="en-US" sz="2800" b="0" i="0" u="none" strike="noStrike" dirty="0">
                <a:effectLst/>
                <a:latin typeface="Lucida Grande"/>
                <a:hlinkClick r:id="rId3"/>
              </a:rPr>
              <a:t>Mazen </a:t>
            </a:r>
            <a:r>
              <a:rPr lang="en-US" sz="2800" b="0" i="0" u="none" strike="noStrike" dirty="0" err="1">
                <a:effectLst/>
                <a:latin typeface="Lucida Grande"/>
                <a:hlinkClick r:id="rId3"/>
              </a:rPr>
              <a:t>Elabd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sz="2800" b="0" i="0" u="none" strike="noStrike" dirty="0">
                <a:effectLst/>
                <a:latin typeface="Lucida Grande"/>
                <a:hlinkClick r:id="rId4"/>
              </a:rPr>
              <a:t>Sardar </a:t>
            </a:r>
            <a:r>
              <a:rPr lang="en-US" sz="2800" b="0" i="0" u="none" strike="noStrike" dirty="0" err="1">
                <a:effectLst/>
                <a:latin typeface="Lucida Grande"/>
                <a:hlinkClick r:id="rId4"/>
              </a:rPr>
              <a:t>Jaf</a:t>
            </a:r>
            <a:endParaRPr lang="en-US" sz="5400" dirty="0"/>
          </a:p>
          <a:p>
            <a:r>
              <a:rPr lang="en-US" sz="3200" dirty="0">
                <a:hlinkClick r:id="rId2"/>
              </a:rPr>
              <a:t>https://arxiv.org/abs/2407.00134</a:t>
            </a:r>
            <a:endParaRPr lang="en-US" sz="32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9136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6C178B-AA6D-BD54-0EB7-02D8C63B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orkflow of the Project">
            <a:extLst>
              <a:ext uri="{FF2B5EF4-FFF2-40B4-BE49-F238E27FC236}">
                <a16:creationId xmlns:a16="http://schemas.microsoft.com/office/drawing/2014/main" id="{16EAECE0-B723-D4BC-E78D-8F78E13A1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5" y="1543336"/>
            <a:ext cx="22248789" cy="1138200"/>
          </a:xfrm>
          <a:prstGeom prst="rect">
            <a:avLst/>
          </a:prstGeom>
        </p:spPr>
        <p:txBody>
          <a:bodyPr>
            <a:normAutofit/>
          </a:bodyPr>
          <a:lstStyle>
            <a:lvl1pPr defTabSz="870644">
              <a:defRPr sz="9975" spc="-498"/>
            </a:lvl1pPr>
          </a:lstStyle>
          <a:p>
            <a:r>
              <a:rPr lang="en-US" sz="8000" dirty="0"/>
              <a:t>Other References</a:t>
            </a:r>
            <a:endParaRPr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8767-7ED3-80B8-8D92-C7E8E3223EC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95400" y="2969568"/>
            <a:ext cx="21337760" cy="91748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https://pmc.ncbi.nlm.nih.gov/articles/PMC4845759/#abstract1</a:t>
            </a:r>
            <a:endParaRPr lang="en-US" dirty="0"/>
          </a:p>
          <a:p>
            <a:r>
              <a:rPr lang="en-US" dirty="0">
                <a:hlinkClick r:id="rId3"/>
              </a:rPr>
              <a:t>https://www.who.int/news-room/fact-sheets/detail/adolescent-mental-health</a:t>
            </a:r>
            <a:endParaRPr lang="en-US" dirty="0"/>
          </a:p>
          <a:p>
            <a:r>
              <a:rPr lang="en-US" dirty="0">
                <a:hlinkClick r:id="rId4"/>
              </a:rPr>
              <a:t>https://pmc.ncbi.nlm.nih.gov/articles/PMC4225959/#abstract1</a:t>
            </a:r>
            <a:endParaRPr lang="en-US" dirty="0"/>
          </a:p>
          <a:p>
            <a:r>
              <a:rPr lang="en-US" dirty="0">
                <a:hlinkClick r:id="rId5"/>
              </a:rPr>
              <a:t>https://pmc.ncbi.nlm.nih.gov/articles/PMC4409431/#sec1</a:t>
            </a:r>
            <a:endParaRPr lang="en-US" dirty="0"/>
          </a:p>
          <a:p>
            <a:r>
              <a:rPr lang="en-US" dirty="0">
                <a:hlinkClick r:id="rId6"/>
              </a:rPr>
              <a:t>https://braininformatics.springeropen.com/articles/10.1186/s40708-023-00196-6#Abs1</a:t>
            </a:r>
            <a:endParaRPr lang="en-US" dirty="0"/>
          </a:p>
          <a:p>
            <a:r>
              <a:rPr lang="en-US" dirty="0">
                <a:hlinkClick r:id="rId7"/>
              </a:rPr>
              <a:t>https://ieeexplore.ieee.org/document/10141829</a:t>
            </a:r>
            <a:endParaRPr lang="en-US" dirty="0"/>
          </a:p>
          <a:p>
            <a:r>
              <a:rPr lang="en-US" dirty="0">
                <a:hlinkClick r:id="rId8"/>
              </a:rPr>
              <a:t>https://pmc.ncbi.nlm.nih.gov/articles/PMC9919280/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833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D41A33-985A-DF28-EEF6-DD841EF7F3B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1" t="-450" r="19526" b="34"/>
          <a:stretch/>
        </p:blipFill>
        <p:spPr>
          <a:xfrm>
            <a:off x="12192000" y="1745432"/>
            <a:ext cx="12047983" cy="1022513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7B5DD-0126-8080-BE47-9B4265420AB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95400" y="5257800"/>
            <a:ext cx="10896600" cy="688657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Raspberry Pi 4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3 Servo Motors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2inch LCD Display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MAX9814 Microphone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Touch sensor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Vibration sensor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DAC- DC to AC converter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3E679-3CEA-07FA-19E0-EB3DAB35F2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90D3C4-72EC-6E35-947E-95B8A02F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25600"/>
            <a:ext cx="10896600" cy="2466975"/>
          </a:xfrm>
        </p:spPr>
        <p:txBody>
          <a:bodyPr/>
          <a:lstStyle/>
          <a:p>
            <a:r>
              <a:rPr lang="en-US" dirty="0"/>
              <a:t>Our Product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B232B6-B0F1-B0C7-CFD3-0D9C25439E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5401" y="4092575"/>
            <a:ext cx="10896600" cy="678372"/>
          </a:xfrm>
        </p:spPr>
        <p:txBody>
          <a:bodyPr/>
          <a:lstStyle/>
          <a:p>
            <a:r>
              <a:rPr lang="en-US" dirty="0"/>
              <a:t>Consists of the following components: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78006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D5B0E9-BEA0-CD29-1212-6026A43B2F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B0F30-0274-0111-9BC8-3E5D995FC7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Here’s how our analysis takes place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7ADD18-C4F8-B0B4-7D4D-465B29F9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 </a:t>
            </a:r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469CD3-9A95-F5CD-8569-5E7F75153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789112"/>
              </p:ext>
            </p:extLst>
          </p:nvPr>
        </p:nvGraphicFramePr>
        <p:xfrm>
          <a:off x="4064000" y="4237510"/>
          <a:ext cx="16256000" cy="803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3675F7A-CC17-CE58-8AAC-E19E9CE9BE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02" r="9735" b="10566"/>
          <a:stretch/>
        </p:blipFill>
        <p:spPr>
          <a:xfrm>
            <a:off x="17304568" y="1620697"/>
            <a:ext cx="6420520" cy="33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9446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4AB5F-F248-EE28-7896-A142248A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0A609-4694-A371-6FB1-0B41324E12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Here’s how our Transfer takes place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107074-B1A4-837C-BEB0-4AF55C04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 </a:t>
            </a:r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A5F8D7-0B3A-79A5-675C-66BAE5310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8268080"/>
              </p:ext>
            </p:extLst>
          </p:nvPr>
        </p:nvGraphicFramePr>
        <p:xfrm>
          <a:off x="-1913874" y="4237511"/>
          <a:ext cx="16256000" cy="7230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B45422-37E4-8790-7B99-80EDA9D2EC89}"/>
              </a:ext>
            </a:extLst>
          </p:cNvPr>
          <p:cNvSpPr txBox="1"/>
          <p:nvPr/>
        </p:nvSpPr>
        <p:spPr>
          <a:xfrm>
            <a:off x="5135216" y="10313404"/>
            <a:ext cx="4824536" cy="11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Semibold"/>
                <a:ea typeface="Graphik Semibold"/>
                <a:cs typeface="Graphik Semibold"/>
                <a:sym typeface="Graphik Semibold"/>
              </a:rPr>
              <a:t>SERVER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1255-1B4C-AAD5-3F11-82347FDF9C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328" y="3289789"/>
            <a:ext cx="5150278" cy="81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543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5ACD2-CA0F-2127-2C50-9584FC9D0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E8619-0BFE-041E-6974-3977BB52F67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95400" y="5257800"/>
            <a:ext cx="10896600" cy="688657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Facial Expressions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Voice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Top Emotions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Mood Distributions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Monthly Callender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Mood Summary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916C1-498D-6511-7D71-D420840BF1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FC6E3F-A5C9-2F01-A05F-59BEF5B1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25600"/>
            <a:ext cx="10896600" cy="2466975"/>
          </a:xfrm>
        </p:spPr>
        <p:txBody>
          <a:bodyPr/>
          <a:lstStyle/>
          <a:p>
            <a:r>
              <a:rPr lang="en-US" dirty="0"/>
              <a:t>Our app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33C27F-6282-A0AF-8C0D-FB487DD751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5401" y="4092575"/>
            <a:ext cx="10896600" cy="678372"/>
          </a:xfrm>
        </p:spPr>
        <p:txBody>
          <a:bodyPr/>
          <a:lstStyle/>
          <a:p>
            <a:r>
              <a:rPr lang="en-US" dirty="0"/>
              <a:t>Keeps track of the following information: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720E0-AA57-4EDC-A695-717FFC1D6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088" y="1052736"/>
            <a:ext cx="5224738" cy="1161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8E2BD8-426A-6859-D23F-D552B2ABE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728" y="1052736"/>
            <a:ext cx="5224738" cy="116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4830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2CBB-E4FE-BC5C-D0FC-286199487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ystem User Interface and Custom Operating system running on the Raspberry PI in the Robot - Nishchal…">
            <a:extLst>
              <a:ext uri="{FF2B5EF4-FFF2-40B4-BE49-F238E27FC236}">
                <a16:creationId xmlns:a16="http://schemas.microsoft.com/office/drawing/2014/main" id="{F4F36C6C-89BA-A46F-6BD6-C0530C5FE6A4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058954" y="4154386"/>
            <a:ext cx="11442701" cy="6886576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 lang="en-US" dirty="0"/>
              <a:t>Custom Application and Back-end server  - Nishchal</a:t>
            </a:r>
          </a:p>
          <a:p>
            <a:pPr marL="647700" indent="-647700">
              <a:buClr>
                <a:srgbClr val="000000"/>
              </a:buClr>
              <a:buSzPct val="200000"/>
              <a:buFontTx/>
              <a:buChar char="•"/>
            </a:pPr>
            <a:r>
              <a:rPr lang="en-US" dirty="0">
                <a:latin typeface="+mn-lt"/>
                <a:ea typeface="+mn-ea"/>
                <a:cs typeface="+mn-cs"/>
                <a:sym typeface="Graphik"/>
              </a:rPr>
              <a:t>Real Time Sentimental - Behavioral Analysis</a:t>
            </a:r>
            <a:r>
              <a:rPr lang="en-US" dirty="0"/>
              <a:t>: Facial, text, </a:t>
            </a:r>
            <a:r>
              <a:rPr lang="en-US" dirty="0" err="1"/>
              <a:t>ChatBot</a:t>
            </a:r>
            <a:r>
              <a:rPr lang="en-US" dirty="0"/>
              <a:t> - Akash</a:t>
            </a:r>
          </a:p>
          <a:p>
            <a:pPr marL="647700" indent="-647700">
              <a:buClr>
                <a:srgbClr val="000000"/>
              </a:buClr>
              <a:buSzPct val="200000"/>
              <a:buFontTx/>
              <a:buChar char="•"/>
            </a:pPr>
            <a:r>
              <a:rPr lang="en-US" dirty="0"/>
              <a:t>Voice and research analysis - Sarthak</a:t>
            </a:r>
          </a:p>
          <a:p>
            <a:pPr marL="647700" indent="-647700">
              <a:buClr>
                <a:srgbClr val="000000"/>
              </a:buClr>
              <a:buSzPct val="200000"/>
              <a:buFontTx/>
              <a:buChar char="•"/>
            </a:pPr>
            <a:r>
              <a:rPr lang="en-US" dirty="0">
                <a:latin typeface="+mn-lt"/>
                <a:ea typeface="+mn-ea"/>
                <a:cs typeface="+mn-cs"/>
                <a:sym typeface="Graphik"/>
              </a:rPr>
              <a:t>Real Time Facial Responses and Software integration -</a:t>
            </a:r>
            <a:r>
              <a:rPr lang="en-US" dirty="0"/>
              <a:t> Kingsley  </a:t>
            </a:r>
          </a:p>
          <a:p>
            <a:pPr marL="647700" indent="-647700">
              <a:buClr>
                <a:srgbClr val="000000"/>
              </a:buClr>
              <a:buSzPct val="200000"/>
              <a:buFontTx/>
              <a:buChar char="•"/>
            </a:pPr>
            <a:r>
              <a:rPr lang="en-US" dirty="0"/>
              <a:t>Hardware Integration – Gaurang </a:t>
            </a:r>
          </a:p>
          <a:p>
            <a:pPr marL="647700" indent="-647700">
              <a:buClr>
                <a:srgbClr val="000000"/>
              </a:buClr>
              <a:buSzPct val="200000"/>
              <a:buFontTx/>
              <a:buChar char="•"/>
            </a:pPr>
            <a:endParaRPr lang="en-US" dirty="0"/>
          </a:p>
          <a:p>
            <a:pPr marL="647700" indent="-647700">
              <a:buClr>
                <a:srgbClr val="000000"/>
              </a:buClr>
              <a:buSzPct val="200000"/>
              <a:buFontTx/>
              <a:buChar char="•"/>
            </a:pPr>
            <a:endParaRPr lang="en-US" dirty="0"/>
          </a:p>
        </p:txBody>
      </p:sp>
      <p:sp>
        <p:nvSpPr>
          <p:cNvPr id="248" name="WORK FOR REVIEW -2">
            <a:extLst>
              <a:ext uri="{FF2B5EF4-FFF2-40B4-BE49-F238E27FC236}">
                <a16:creationId xmlns:a16="http://schemas.microsoft.com/office/drawing/2014/main" id="{C3B74883-4733-4F1E-6C06-0376DE0FA9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8700" spc="-348"/>
            </a:lvl1pPr>
          </a:lstStyle>
          <a:p>
            <a:r>
              <a:rPr dirty="0"/>
              <a:t>WORK FOR REVIEW -</a:t>
            </a:r>
            <a:r>
              <a:rPr lang="en-US" dirty="0"/>
              <a:t>3</a:t>
            </a:r>
            <a:endParaRPr dirty="0"/>
          </a:p>
        </p:txBody>
      </p:sp>
      <p:pic>
        <p:nvPicPr>
          <p:cNvPr id="249" name="passport size photo.jpeg" descr="passport size photo.jpeg">
            <a:extLst>
              <a:ext uri="{FF2B5EF4-FFF2-40B4-BE49-F238E27FC236}">
                <a16:creationId xmlns:a16="http://schemas.microsoft.com/office/drawing/2014/main" id="{3FDA99D1-5BBA-B999-1AD8-0B221F74D5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t="17151" r="17151" b="17151"/>
          <a:stretch>
            <a:fillRect/>
          </a:stretch>
        </p:blipFill>
        <p:spPr>
          <a:xfrm>
            <a:off x="13809630" y="1239701"/>
            <a:ext cx="2918848" cy="277560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Nishchal">
            <a:extLst>
              <a:ext uri="{FF2B5EF4-FFF2-40B4-BE49-F238E27FC236}">
                <a16:creationId xmlns:a16="http://schemas.microsoft.com/office/drawing/2014/main" id="{7016D216-F302-96EA-8097-6465A66590C0}"/>
              </a:ext>
            </a:extLst>
          </p:cNvPr>
          <p:cNvSpPr txBox="1"/>
          <p:nvPr/>
        </p:nvSpPr>
        <p:spPr>
          <a:xfrm>
            <a:off x="14146965" y="4286066"/>
            <a:ext cx="224434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Nishchal</a:t>
            </a:r>
          </a:p>
        </p:txBody>
      </p:sp>
      <p:pic>
        <p:nvPicPr>
          <p:cNvPr id="251" name="pasted-movie.heic" descr="pasted-movie.heic">
            <a:extLst>
              <a:ext uri="{FF2B5EF4-FFF2-40B4-BE49-F238E27FC236}">
                <a16:creationId xmlns:a16="http://schemas.microsoft.com/office/drawing/2014/main" id="{B7D8C88E-6E60-80F7-BCD1-ECFEA8332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079" y="1032139"/>
            <a:ext cx="2740423" cy="365389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Akash">
            <a:extLst>
              <a:ext uri="{FF2B5EF4-FFF2-40B4-BE49-F238E27FC236}">
                <a16:creationId xmlns:a16="http://schemas.microsoft.com/office/drawing/2014/main" id="{CBC32DDE-C283-6364-075A-C18B4C089F19}"/>
              </a:ext>
            </a:extLst>
          </p:cNvPr>
          <p:cNvSpPr txBox="1"/>
          <p:nvPr/>
        </p:nvSpPr>
        <p:spPr>
          <a:xfrm>
            <a:off x="21563603" y="4828688"/>
            <a:ext cx="161137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Akash</a:t>
            </a:r>
          </a:p>
        </p:txBody>
      </p:sp>
      <p:pic>
        <p:nvPicPr>
          <p:cNvPr id="253" name="pasted-movie.png" descr="pasted-movie.png">
            <a:extLst>
              <a:ext uri="{FF2B5EF4-FFF2-40B4-BE49-F238E27FC236}">
                <a16:creationId xmlns:a16="http://schemas.microsoft.com/office/drawing/2014/main" id="{0951AF02-2514-4037-71E8-8DA6AFCB65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58" t="15958" r="15958" b="15958"/>
          <a:stretch>
            <a:fillRect/>
          </a:stretch>
        </p:blipFill>
        <p:spPr>
          <a:xfrm>
            <a:off x="13408399" y="6035971"/>
            <a:ext cx="3384289" cy="3123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Kingsley">
            <a:extLst>
              <a:ext uri="{FF2B5EF4-FFF2-40B4-BE49-F238E27FC236}">
                <a16:creationId xmlns:a16="http://schemas.microsoft.com/office/drawing/2014/main" id="{C29E11C9-1C6F-7CBE-1730-792B2D4CC66F}"/>
              </a:ext>
            </a:extLst>
          </p:cNvPr>
          <p:cNvSpPr txBox="1"/>
          <p:nvPr/>
        </p:nvSpPr>
        <p:spPr>
          <a:xfrm>
            <a:off x="14162459" y="9093796"/>
            <a:ext cx="221335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Kingsley</a:t>
            </a:r>
          </a:p>
        </p:txBody>
      </p:sp>
      <p:pic>
        <p:nvPicPr>
          <p:cNvPr id="255" name="pasted-movie.png" descr="pasted-movie.png">
            <a:extLst>
              <a:ext uri="{FF2B5EF4-FFF2-40B4-BE49-F238E27FC236}">
                <a16:creationId xmlns:a16="http://schemas.microsoft.com/office/drawing/2014/main" id="{242D6E27-5C20-6C77-C1C6-7752DAF144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43" t="7017" r="14243" b="21468"/>
          <a:stretch>
            <a:fillRect/>
          </a:stretch>
        </p:blipFill>
        <p:spPr>
          <a:xfrm>
            <a:off x="17699297" y="9162463"/>
            <a:ext cx="2919045" cy="3246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movie.heic" descr="pasted-movie.heic">
            <a:extLst>
              <a:ext uri="{FF2B5EF4-FFF2-40B4-BE49-F238E27FC236}">
                <a16:creationId xmlns:a16="http://schemas.microsoft.com/office/drawing/2014/main" id="{EBD68784-7A9E-8E07-609D-5E4A3F16EC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54" t="4554" r="16954" b="29354"/>
          <a:stretch>
            <a:fillRect/>
          </a:stretch>
        </p:blipFill>
        <p:spPr>
          <a:xfrm>
            <a:off x="21510572" y="5853564"/>
            <a:ext cx="2740420" cy="412159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Gaurang">
            <a:extLst>
              <a:ext uri="{FF2B5EF4-FFF2-40B4-BE49-F238E27FC236}">
                <a16:creationId xmlns:a16="http://schemas.microsoft.com/office/drawing/2014/main" id="{48F838F9-B960-ECB5-04A2-4368FD7F6DB8}"/>
              </a:ext>
            </a:extLst>
          </p:cNvPr>
          <p:cNvSpPr txBox="1"/>
          <p:nvPr/>
        </p:nvSpPr>
        <p:spPr>
          <a:xfrm>
            <a:off x="21567669" y="10230366"/>
            <a:ext cx="223215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Gaurang</a:t>
            </a:r>
          </a:p>
        </p:txBody>
      </p:sp>
      <p:sp>
        <p:nvSpPr>
          <p:cNvPr id="258" name="Sarthak">
            <a:extLst>
              <a:ext uri="{FF2B5EF4-FFF2-40B4-BE49-F238E27FC236}">
                <a16:creationId xmlns:a16="http://schemas.microsoft.com/office/drawing/2014/main" id="{6CEEE1E1-4235-5F92-07FE-2B7E2BDA6704}"/>
              </a:ext>
            </a:extLst>
          </p:cNvPr>
          <p:cNvSpPr txBox="1"/>
          <p:nvPr/>
        </p:nvSpPr>
        <p:spPr>
          <a:xfrm>
            <a:off x="18153981" y="12518951"/>
            <a:ext cx="200964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Sarthak</a:t>
            </a:r>
          </a:p>
        </p:txBody>
      </p:sp>
    </p:spTree>
    <p:extLst>
      <p:ext uri="{BB962C8B-B14F-4D97-AF65-F5344CB8AC3E}">
        <p14:creationId xmlns:p14="http://schemas.microsoft.com/office/powerpoint/2010/main" val="269105152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erson in blue jeans and jean jacket against a solid red and purple wall" descr="Person in blue jeans and jean jacket against a solid red and purple wall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2500" b="12500"/>
          <a:stretch>
            <a:fillRect/>
          </a:stretch>
        </p:blipFill>
        <p:spPr>
          <a:xfrm>
            <a:off x="0" y="1"/>
            <a:ext cx="24384000" cy="137160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erson with a big smile wearing a blue top in front of a blue wall" descr="Person with a big smile wearing a blue top in front of a blue wall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360" r="18228"/>
          <a:stretch>
            <a:fillRect/>
          </a:stretch>
        </p:blipFill>
        <p:spPr>
          <a:xfrm>
            <a:off x="14330115" y="2861468"/>
            <a:ext cx="9754722" cy="8986571"/>
          </a:xfrm>
          <a:prstGeom prst="rect">
            <a:avLst/>
          </a:prstGeom>
        </p:spPr>
      </p:pic>
      <p:sp>
        <p:nvSpPr>
          <p:cNvPr id="195" name="In today's fast-paced world, emotional well-being and mental health have become critical areas of focus. SoulLink, short for Emotional Synchronization, is a groundbreaking innovation designed to revolutionize how individuals interact with their emotions "/>
          <p:cNvSpPr txBox="1">
            <a:spLocks noGrp="1"/>
          </p:cNvSpPr>
          <p:nvPr>
            <p:ph type="body" sz="half" idx="1"/>
          </p:nvPr>
        </p:nvSpPr>
        <p:spPr>
          <a:xfrm>
            <a:off x="1107180" y="3682167"/>
            <a:ext cx="12505554" cy="933009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90727">
              <a:lnSpc>
                <a:spcPct val="120000"/>
              </a:lnSpc>
              <a:spcBef>
                <a:spcPts val="2700"/>
              </a:spcBef>
              <a:defRPr sz="335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In today's fast-paced world, emotional well-being and mental health have become critical areas of focus. SoulLink, short for Emotional Synchronization, is a groundbreaking innovation designed to revolutionize how individuals interact with their emotions and track behavioral patterns. This compact, AI-powered device combines sentiment analysis, meditation guidance, and behavioral tracking into a single, seamless experience.</a:t>
            </a:r>
          </a:p>
          <a:p>
            <a:pPr defTabSz="490727">
              <a:lnSpc>
                <a:spcPct val="120000"/>
              </a:lnSpc>
              <a:spcBef>
                <a:spcPts val="2700"/>
              </a:spcBef>
              <a:defRPr sz="3359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defTabSz="490727">
              <a:lnSpc>
                <a:spcPct val="120000"/>
              </a:lnSpc>
              <a:spcBef>
                <a:spcPts val="2700"/>
              </a:spcBef>
              <a:defRPr sz="335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At the heart of SoulLink lies its innovative design, featuring a dynamic robotic eye animation displayed on a 0.96" OLED screen. This engaging visual interface reacts to users' emotional states and inputs, creating a deeply interactive and personalized experience. By leveraging state-of-the-art machine learning and wearable sensors, SoulLink delivers real-time feedback, empowering users to better understand and manage their emotions.</a:t>
            </a:r>
          </a:p>
        </p:txBody>
      </p:sp>
      <p:sp>
        <p:nvSpPr>
          <p:cNvPr id="196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erson with a big smile wearing a blue top in front of a blue wall" descr="Person with a big smile wearing a blue top in front of a blue wall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r="1854"/>
          <a:stretch>
            <a:fillRect/>
          </a:stretch>
        </p:blipFill>
        <p:spPr>
          <a:xfrm>
            <a:off x="13802574" y="1650391"/>
            <a:ext cx="10222445" cy="10415558"/>
          </a:xfrm>
          <a:prstGeom prst="rect">
            <a:avLst/>
          </a:prstGeom>
        </p:spPr>
      </p:pic>
      <p:sp>
        <p:nvSpPr>
          <p:cNvPr id="199" name="SoulLink, an innovative device, offers interactive journaling and guided meditation to enhance emotional intelligence and mental resilience. Its affordable design ensures accessible emotional well-being support.…"/>
          <p:cNvSpPr txBox="1">
            <a:spLocks noGrp="1"/>
          </p:cNvSpPr>
          <p:nvPr>
            <p:ph type="body" sz="half" idx="1"/>
          </p:nvPr>
        </p:nvSpPr>
        <p:spPr>
          <a:xfrm>
            <a:off x="749388" y="3425983"/>
            <a:ext cx="12505553" cy="93300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marL="647700" indent="-647700">
              <a:lnSpc>
                <a:spcPct val="120000"/>
              </a:lnSpc>
              <a:buClr>
                <a:srgbClr val="000000"/>
              </a:buClr>
              <a:buSzPct val="200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SoulLink, an innovative device, offers interactive journaling and guided meditation to enhance emotional intelligence and mental resilience. Its affordable design ensures accessible emotional well-being support.</a:t>
            </a:r>
          </a:p>
          <a:p>
            <a:pPr marL="647700" indent="-647700">
              <a:lnSpc>
                <a:spcPct val="120000"/>
              </a:lnSpc>
              <a:buClr>
                <a:srgbClr val="000000"/>
              </a:buClr>
              <a:buSzPct val="200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marL="647700" indent="-647700">
              <a:lnSpc>
                <a:spcPct val="120000"/>
              </a:lnSpc>
              <a:buClr>
                <a:srgbClr val="000000"/>
              </a:buClr>
              <a:buSzPct val="200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SoulLink is a companion on the path to self-awareness and improved mental health, inspiring mindfulness and emotional balance.</a:t>
            </a:r>
          </a:p>
        </p:txBody>
      </p:sp>
      <p:sp>
        <p:nvSpPr>
          <p:cNvPr id="200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erson with a big smile wearing a blue top in front of a blue wall" descr="Person with a big smile wearing a blue top in front of a blue wall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0122" r="13055"/>
          <a:stretch>
            <a:fillRect/>
          </a:stretch>
        </p:blipFill>
        <p:spPr>
          <a:xfrm>
            <a:off x="13566281" y="3005049"/>
            <a:ext cx="10349536" cy="8152498"/>
          </a:xfrm>
          <a:prstGeom prst="rect">
            <a:avLst/>
          </a:prstGeom>
        </p:spPr>
      </p:pic>
      <p:sp>
        <p:nvSpPr>
          <p:cNvPr id="203" name="SoulLink addresses the rise in stress, anxiety, and mental health issues with an integrated platform that combines emotional tracking, sentiment analysis, guided meditation, and behavior monitoring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47700" indent="-647700">
              <a:lnSpc>
                <a:spcPct val="120000"/>
              </a:lnSpc>
              <a:buClr>
                <a:srgbClr val="000000"/>
              </a:buClr>
              <a:buSzPct val="200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SoulLink addresses the rise in stress, anxiety, and mental health issues with an integrated platform that combines emotional tracking, sentiment analysis, guided meditation, and behavior monitoring. </a:t>
            </a:r>
          </a:p>
          <a:p>
            <a:pPr marL="647700" indent="-647700">
              <a:lnSpc>
                <a:spcPct val="120000"/>
              </a:lnSpc>
              <a:buClr>
                <a:srgbClr val="000000"/>
              </a:buClr>
              <a:buSzPct val="200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It caters to a broad demographic, helping them better understand emotions, enhance mindfulness, and track progress</a:t>
            </a:r>
          </a:p>
        </p:txBody>
      </p:sp>
      <p:sp>
        <p:nvSpPr>
          <p:cNvPr id="204" name="Motivation and relev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7700" spc="-308"/>
            </a:lvl1pPr>
          </a:lstStyle>
          <a:p>
            <a:r>
              <a:t>Motivation and relevance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he key objectives of SoulLink are:…"/>
          <p:cNvSpPr txBox="1">
            <a:spLocks noGrp="1"/>
          </p:cNvSpPr>
          <p:nvPr>
            <p:ph type="body" sz="half" idx="1"/>
          </p:nvPr>
        </p:nvSpPr>
        <p:spPr>
          <a:xfrm>
            <a:off x="655543" y="3431749"/>
            <a:ext cx="12693244" cy="885605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just" defTabSz="393192">
              <a:lnSpc>
                <a:spcPct val="120000"/>
              </a:lnSpc>
              <a:spcBef>
                <a:spcPts val="0"/>
              </a:spcBef>
              <a:defRPr sz="34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The key objectives of SoulLink are:</a:t>
            </a:r>
          </a:p>
          <a:p>
            <a:pPr marL="557022" indent="-557022" algn="just" defTabSz="393192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defRPr sz="34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Real-Time Sentiment Analysis</a:t>
            </a:r>
            <a:r>
              <a:rPr dirty="0"/>
              <a:t>: Analyze user emotions through speech-to-text conversion, machine learning (LSTM), and facial expression analysis.</a:t>
            </a:r>
          </a:p>
          <a:p>
            <a:pPr marL="557022" indent="-557022" algn="just" defTabSz="393192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defRPr sz="34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Dynamic Emotional Display</a:t>
            </a:r>
            <a:r>
              <a:rPr dirty="0"/>
              <a:t>: Showcase detected emotions through robot eye animations on a 0.96" OLED screen.</a:t>
            </a:r>
          </a:p>
          <a:p>
            <a:pPr marL="557022" indent="-557022" algn="just" defTabSz="393192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defRPr sz="34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Behavioral Tracking</a:t>
            </a:r>
            <a:r>
              <a:rPr dirty="0"/>
              <a:t>: Monitor physical activity, heart rate, and breathing patterns using wearable sensors to provide actionable insights into emotional and behavioral states.</a:t>
            </a:r>
          </a:p>
          <a:p>
            <a:pPr marL="557022" indent="-557022" algn="just" defTabSz="393192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defRPr sz="34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Interactive Journaling</a:t>
            </a:r>
            <a:r>
              <a:rPr dirty="0"/>
              <a:t>: Enhance journaling practices by analyzing audio and video inputs to predict and document emotional states.</a:t>
            </a:r>
          </a:p>
          <a:p>
            <a:pPr marL="557022" indent="-557022" algn="just" defTabSz="393192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defRPr sz="34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Guided Meditation</a:t>
            </a:r>
            <a:r>
              <a:rPr dirty="0"/>
              <a:t>: Provide audio-guided meditation and feedback based on real-time physiological data (heart rate, breathing patterns).</a:t>
            </a:r>
          </a:p>
          <a:p>
            <a:pPr marL="557022" indent="-557022" algn="just" defTabSz="393192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defRPr sz="34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Accessibility &amp; Affordability</a:t>
            </a:r>
            <a:r>
              <a:rPr dirty="0"/>
              <a:t>: Create a cost-effective solution for users to monitor their mental health conveniently at home</a:t>
            </a:r>
          </a:p>
        </p:txBody>
      </p:sp>
      <p:sp>
        <p:nvSpPr>
          <p:cNvPr id="207" name="Objectives"/>
          <p:cNvSpPr txBox="1">
            <a:spLocks noGrp="1"/>
          </p:cNvSpPr>
          <p:nvPr>
            <p:ph type="title"/>
          </p:nvPr>
        </p:nvSpPr>
        <p:spPr>
          <a:xfrm>
            <a:off x="1280815" y="1382974"/>
            <a:ext cx="11442701" cy="2466976"/>
          </a:xfrm>
          <a:prstGeom prst="rect">
            <a:avLst/>
          </a:prstGeom>
        </p:spPr>
        <p:txBody>
          <a:bodyPr/>
          <a:lstStyle/>
          <a:p>
            <a:r>
              <a:t>Objectives</a:t>
            </a:r>
          </a:p>
        </p:txBody>
      </p:sp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2"/>
          <a:srcRect r="11967"/>
          <a:stretch>
            <a:fillRect/>
          </a:stretch>
        </p:blipFill>
        <p:spPr>
          <a:xfrm>
            <a:off x="13724630" y="497257"/>
            <a:ext cx="10500006" cy="669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30" y="6672255"/>
            <a:ext cx="9449722" cy="5315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erson with a big smile wearing a blue top in front of a blue wall" descr="Person with a big smile wearing a blue top in front of a blue wall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3884961" y="2044267"/>
            <a:ext cx="10242587" cy="10220902"/>
          </a:xfrm>
          <a:prstGeom prst="rect">
            <a:avLst/>
          </a:prstGeom>
        </p:spPr>
      </p:pic>
      <p:sp>
        <p:nvSpPr>
          <p:cNvPr id="212" name="Despite growing awareness of mental health, existing solutions are:…"/>
          <p:cNvSpPr txBox="1">
            <a:spLocks noGrp="1"/>
          </p:cNvSpPr>
          <p:nvPr>
            <p:ph type="body" sz="half" idx="1"/>
          </p:nvPr>
        </p:nvSpPr>
        <p:spPr>
          <a:xfrm>
            <a:off x="723989" y="4174090"/>
            <a:ext cx="13173403" cy="84700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19937">
              <a:lnSpc>
                <a:spcPct val="120000"/>
              </a:lnSpc>
              <a:spcBef>
                <a:spcPts val="2900"/>
              </a:spcBef>
              <a:defRPr sz="355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Despite growing awareness of mental health, existing solutions are:</a:t>
            </a:r>
          </a:p>
          <a:p>
            <a:pPr marL="369916" indent="-369916" defTabSz="519937">
              <a:lnSpc>
                <a:spcPct val="120000"/>
              </a:lnSpc>
              <a:spcBef>
                <a:spcPts val="2900"/>
              </a:spcBef>
              <a:buSzPct val="100000"/>
              <a:buChar char="•"/>
              <a:defRPr sz="355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Cost-Prohibitive: High prices make them inaccessible to a large population, especially in developing nations like India.</a:t>
            </a:r>
          </a:p>
          <a:p>
            <a:pPr marL="369916" indent="-369916" defTabSz="519937">
              <a:lnSpc>
                <a:spcPct val="120000"/>
              </a:lnSpc>
              <a:spcBef>
                <a:spcPts val="2900"/>
              </a:spcBef>
              <a:buSzPct val="100000"/>
              <a:buChar char="•"/>
              <a:defRPr sz="355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Fragmented: Users need separate tools for sentiment analysis, behavioral tracking, and meditation guidance.</a:t>
            </a:r>
          </a:p>
          <a:p>
            <a:pPr marL="369916" indent="-369916" defTabSz="519937">
              <a:lnSpc>
                <a:spcPct val="120000"/>
              </a:lnSpc>
              <a:spcBef>
                <a:spcPts val="2900"/>
              </a:spcBef>
              <a:buSzPct val="100000"/>
              <a:buChar char="•"/>
              <a:defRPr sz="355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Lack Interactivity: Current solutions often fail to provide real-time, engaging, and personalized feedback.</a:t>
            </a:r>
          </a:p>
          <a:p>
            <a:pPr defTabSz="519937">
              <a:lnSpc>
                <a:spcPct val="120000"/>
              </a:lnSpc>
              <a:spcBef>
                <a:spcPts val="2900"/>
              </a:spcBef>
              <a:defRPr sz="355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SoulLink addresses these issues by providing a single, integrated, and affordable device that brings emotional intelligence, behavioral analysis, and meditation tools together in an engaging and user-friendly manner.</a:t>
            </a:r>
          </a:p>
        </p:txBody>
      </p:sp>
      <p:sp>
        <p:nvSpPr>
          <p:cNvPr id="213" name="Problem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8400" spc="-336"/>
            </a:lvl1pPr>
          </a:lstStyle>
          <a:p>
            <a:r>
              <a:t>Problem Statement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ulLink combines hardware and software innovations to deliver an integrated mental health solution:…"/>
          <p:cNvSpPr txBox="1">
            <a:spLocks noGrp="1"/>
          </p:cNvSpPr>
          <p:nvPr>
            <p:ph type="body" sz="half" idx="1"/>
          </p:nvPr>
        </p:nvSpPr>
        <p:spPr>
          <a:xfrm>
            <a:off x="1217398" y="3838171"/>
            <a:ext cx="11994562" cy="9956730"/>
          </a:xfrm>
          <a:prstGeom prst="rect">
            <a:avLst/>
          </a:prstGeom>
        </p:spPr>
        <p:txBody>
          <a:bodyPr/>
          <a:lstStyle/>
          <a:p>
            <a:pPr defTabSz="496570">
              <a:spcBef>
                <a:spcPts val="2800"/>
              </a:spcBef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SoulLink combines hardware and software innovations to deliver an integrated mental health solution:</a:t>
            </a:r>
          </a:p>
          <a:p>
            <a:pPr defTabSz="496570">
              <a:spcBef>
                <a:spcPts val="2800"/>
              </a:spcBef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1. Hardware Integration</a:t>
            </a:r>
          </a:p>
          <a:p>
            <a:pPr marL="825560" indent="-706815" defTabSz="496570">
              <a:spcBef>
                <a:spcPts val="2800"/>
              </a:spcBef>
              <a:buSzPct val="100000"/>
              <a:buFont typeface="Times Roman"/>
              <a:buChar char="•"/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Core Components:</a:t>
            </a:r>
          </a:p>
          <a:p>
            <a:pPr marL="1214180" lvl="1" indent="-706815" defTabSz="496570">
              <a:spcBef>
                <a:spcPts val="2800"/>
              </a:spcBef>
              <a:buSzPct val="100000"/>
              <a:buFont typeface="Times Roman"/>
              <a:buChar char="◦"/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Raspberry Pi 4 Model B</a:t>
            </a:r>
          </a:p>
          <a:p>
            <a:pPr marL="1214180" lvl="1" indent="-706815" defTabSz="496570">
              <a:spcBef>
                <a:spcPts val="2800"/>
              </a:spcBef>
              <a:buSzPct val="100000"/>
              <a:buFont typeface="Times Roman"/>
              <a:buChar char="◦"/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CAP10 </a:t>
            </a:r>
            <a:r>
              <a:rPr dirty="0" err="1"/>
              <a:t>Pratham</a:t>
            </a:r>
            <a:r>
              <a:rPr dirty="0"/>
              <a:t> board</a:t>
            </a:r>
          </a:p>
          <a:p>
            <a:pPr marL="1214180" lvl="1" indent="-706815" defTabSz="496570">
              <a:spcBef>
                <a:spcPts val="2800"/>
              </a:spcBef>
              <a:buSzPct val="100000"/>
              <a:buFont typeface="Times Roman"/>
              <a:buChar char="◦"/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Pulse sensor</a:t>
            </a:r>
          </a:p>
          <a:p>
            <a:pPr marL="1214180" lvl="1" indent="-706815" defTabSz="496570">
              <a:spcBef>
                <a:spcPts val="2800"/>
              </a:spcBef>
              <a:buSzPct val="100000"/>
              <a:buFont typeface="Times Roman"/>
              <a:buChar char="◦"/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Accelerometer/gyroscope</a:t>
            </a:r>
          </a:p>
          <a:p>
            <a:pPr marL="1214180" lvl="1" indent="-706815" defTabSz="496570">
              <a:spcBef>
                <a:spcPts val="2800"/>
              </a:spcBef>
              <a:buSzPct val="100000"/>
              <a:buFont typeface="Times Roman"/>
              <a:buChar char="◦"/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Microphone</a:t>
            </a:r>
          </a:p>
          <a:p>
            <a:pPr marL="1214180" lvl="1" indent="-706815" defTabSz="496570">
              <a:spcBef>
                <a:spcPts val="2800"/>
              </a:spcBef>
              <a:buSzPct val="100000"/>
              <a:buFont typeface="Times Roman"/>
              <a:buChar char="◦"/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0.96" OLED display</a:t>
            </a:r>
          </a:p>
          <a:p>
            <a:pPr marL="825560" indent="-706815" defTabSz="496570">
              <a:spcBef>
                <a:spcPts val="2800"/>
              </a:spcBef>
              <a:buSzPct val="100000"/>
              <a:buFont typeface="Times Roman"/>
              <a:buChar char="•"/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Functionality: Collects physiological data such as heart rate, physical activity, and breathing patterns for real-time analysis.</a:t>
            </a:r>
          </a:p>
        </p:txBody>
      </p:sp>
      <p:sp>
        <p:nvSpPr>
          <p:cNvPr id="216" name="Proposed Approach"/>
          <p:cNvSpPr txBox="1">
            <a:spLocks noGrp="1"/>
          </p:cNvSpPr>
          <p:nvPr>
            <p:ph type="title"/>
          </p:nvPr>
        </p:nvSpPr>
        <p:spPr>
          <a:xfrm>
            <a:off x="842990" y="1339850"/>
            <a:ext cx="11442701" cy="2466975"/>
          </a:xfrm>
          <a:prstGeom prst="rect">
            <a:avLst/>
          </a:prstGeom>
        </p:spPr>
        <p:txBody>
          <a:bodyPr/>
          <a:lstStyle>
            <a:lvl1pPr defTabSz="473201">
              <a:defRPr sz="8100" spc="-324"/>
            </a:lvl1pPr>
          </a:lstStyle>
          <a:p>
            <a:r>
              <a:t>Proposed Approach </a:t>
            </a:r>
          </a:p>
        </p:txBody>
      </p:sp>
      <p:pic>
        <p:nvPicPr>
          <p:cNvPr id="217" name="pasted-movie.heic" descr="pasted-movie.heic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10132" y="172609"/>
            <a:ext cx="6475574" cy="6475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84" y="4883238"/>
            <a:ext cx="5786613" cy="578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606" y="8861400"/>
            <a:ext cx="2247901" cy="360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5"/>
          <a:srcRect l="9330" r="17697"/>
          <a:stretch>
            <a:fillRect/>
          </a:stretch>
        </p:blipFill>
        <p:spPr>
          <a:xfrm>
            <a:off x="17666121" y="7215571"/>
            <a:ext cx="6440810" cy="627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2. Software Development…"/>
          <p:cNvSpPr txBox="1">
            <a:spLocks noGrp="1"/>
          </p:cNvSpPr>
          <p:nvPr>
            <p:ph type="body" sz="half" idx="1"/>
          </p:nvPr>
        </p:nvSpPr>
        <p:spPr>
          <a:xfrm>
            <a:off x="562185" y="3512205"/>
            <a:ext cx="12909130" cy="9913518"/>
          </a:xfrm>
          <a:prstGeom prst="rect">
            <a:avLst/>
          </a:prstGeom>
        </p:spPr>
        <p:txBody>
          <a:bodyPr/>
          <a:lstStyle/>
          <a:p>
            <a:pPr defTabSz="332993">
              <a:spcBef>
                <a:spcPts val="1800"/>
              </a:spcBef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2. Software Development</a:t>
            </a:r>
          </a:p>
          <a:p>
            <a:pPr marL="553611" indent="-473982" defTabSz="332993">
              <a:spcBef>
                <a:spcPts val="1800"/>
              </a:spcBef>
              <a:buSzPct val="100000"/>
              <a:buFont typeface="Times Roman"/>
              <a:buChar char="•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Sentiment Analysis:</a:t>
            </a:r>
          </a:p>
          <a:p>
            <a:pPr marL="814215" lvl="1" indent="-473982" defTabSz="332993">
              <a:spcBef>
                <a:spcPts val="1800"/>
              </a:spcBef>
              <a:buSzPct val="100000"/>
              <a:buFont typeface="Times Roman"/>
              <a:buChar char="◦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Speech-to-text conversion using WhisperX.</a:t>
            </a:r>
          </a:p>
          <a:p>
            <a:pPr marL="814215" lvl="1" indent="-473982" defTabSz="332993">
              <a:spcBef>
                <a:spcPts val="1800"/>
              </a:spcBef>
              <a:buSzPct val="100000"/>
              <a:buFont typeface="Times Roman"/>
              <a:buChar char="◦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Emotion classification via LSTM models and facial expression detection.</a:t>
            </a:r>
          </a:p>
          <a:p>
            <a:pPr marL="814215" lvl="1" indent="-473982" defTabSz="332993">
              <a:spcBef>
                <a:spcPts val="1800"/>
              </a:spcBef>
              <a:buSzPct val="100000"/>
              <a:buFont typeface="Times Roman"/>
              <a:buChar char="◦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Displays detected emotions dynamically using OLED eye animations.</a:t>
            </a:r>
          </a:p>
          <a:p>
            <a:pPr marL="553611" indent="-473982" defTabSz="332993">
              <a:spcBef>
                <a:spcPts val="1800"/>
              </a:spcBef>
              <a:buSzPct val="100000"/>
              <a:buFont typeface="Times Roman"/>
              <a:buChar char="•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Behavioral Tracking:</a:t>
            </a:r>
          </a:p>
          <a:p>
            <a:pPr marL="814215" lvl="1" indent="-473982" defTabSz="332993">
              <a:spcBef>
                <a:spcPts val="1800"/>
              </a:spcBef>
              <a:buSzPct val="100000"/>
              <a:buFont typeface="Times Roman"/>
              <a:buChar char="◦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Heart rate, activity level, and breathing pattern monitoring via sensors.</a:t>
            </a:r>
          </a:p>
          <a:p>
            <a:pPr marL="814215" lvl="1" indent="-473982" defTabSz="332993">
              <a:spcBef>
                <a:spcPts val="1800"/>
              </a:spcBef>
              <a:buSzPct val="100000"/>
              <a:buFont typeface="Times Roman"/>
              <a:buChar char="◦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Behavioral insights and emotional analysis visualized in real-time.</a:t>
            </a:r>
          </a:p>
          <a:p>
            <a:pPr marL="553611" indent="-473982" defTabSz="332993">
              <a:spcBef>
                <a:spcPts val="1800"/>
              </a:spcBef>
              <a:buSzPct val="100000"/>
              <a:buFont typeface="Times Roman"/>
              <a:buChar char="•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Interactive Journaling:</a:t>
            </a:r>
          </a:p>
          <a:p>
            <a:pPr marL="814215" lvl="1" indent="-473982" defTabSz="332993">
              <a:spcBef>
                <a:spcPts val="1800"/>
              </a:spcBef>
              <a:buSzPct val="100000"/>
              <a:buFont typeface="Times Roman"/>
              <a:buChar char="◦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Records audio and video inputs to predict user states using tone and facial analysis.</a:t>
            </a:r>
          </a:p>
          <a:p>
            <a:pPr marL="814215" lvl="1" indent="-473982" defTabSz="332993">
              <a:spcBef>
                <a:spcPts val="1800"/>
              </a:spcBef>
              <a:buSzPct val="100000"/>
              <a:buFont typeface="Times Roman"/>
              <a:buChar char="◦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Summarizes key patterns through NLP techniques for personalized insights.</a:t>
            </a:r>
          </a:p>
          <a:p>
            <a:pPr marL="553611" indent="-473982" defTabSz="332993">
              <a:spcBef>
                <a:spcPts val="1800"/>
              </a:spcBef>
              <a:buSzPct val="100000"/>
              <a:buFont typeface="Times Roman"/>
              <a:buChar char="•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Guided Meditation:</a:t>
            </a:r>
          </a:p>
          <a:p>
            <a:pPr marL="814215" lvl="1" indent="-473982" defTabSz="332993">
              <a:spcBef>
                <a:spcPts val="1800"/>
              </a:spcBef>
              <a:buSzPct val="100000"/>
              <a:buFont typeface="Times Roman"/>
              <a:buChar char="◦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Text-to-speech audio guides for meditation sessions.</a:t>
            </a:r>
          </a:p>
          <a:p>
            <a:pPr marL="814215" lvl="1" indent="-473982" defTabSz="332993">
              <a:spcBef>
                <a:spcPts val="1800"/>
              </a:spcBef>
              <a:buSzPct val="100000"/>
              <a:buFont typeface="Times Roman"/>
              <a:buChar char="◦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Provides feedback on heart rate and breathing synchronization for improved mindfulness.</a:t>
            </a:r>
          </a:p>
          <a:p>
            <a:pPr marL="553611" indent="-473982" defTabSz="332993">
              <a:spcBef>
                <a:spcPts val="1800"/>
              </a:spcBef>
              <a:buSzPct val="100000"/>
              <a:buFont typeface="Times Roman"/>
              <a:buChar char="•"/>
              <a:defRPr sz="262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User Interface: Intuitive design for easy access to progress reports, journaling tools, and device settings.</a:t>
            </a:r>
          </a:p>
        </p:txBody>
      </p:sp>
      <p:sp>
        <p:nvSpPr>
          <p:cNvPr id="223" name="Proposed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8100" spc="-324"/>
            </a:lvl1pPr>
          </a:lstStyle>
          <a:p>
            <a:r>
              <a:t>Proposed Approach </a:t>
            </a:r>
          </a:p>
        </p:txBody>
      </p:sp>
      <p:pic>
        <p:nvPicPr>
          <p:cNvPr id="224" name="pasted-movie.png" descr="pasted-movie.png"/>
          <p:cNvPicPr>
            <a:picLocks noChangeAspect="1"/>
          </p:cNvPicPr>
          <p:nvPr/>
        </p:nvPicPr>
        <p:blipFill>
          <a:blip r:embed="rId2"/>
          <a:srcRect t="7192"/>
          <a:stretch>
            <a:fillRect/>
          </a:stretch>
        </p:blipFill>
        <p:spPr>
          <a:xfrm>
            <a:off x="13882002" y="136077"/>
            <a:ext cx="8158226" cy="8169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7123" y="8071742"/>
            <a:ext cx="9458171" cy="5800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2496</Words>
  <Application>Microsoft Office PowerPoint</Application>
  <PresentationFormat>Custom</PresentationFormat>
  <Paragraphs>252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Graphik</vt:lpstr>
      <vt:lpstr>Graphik Medium</vt:lpstr>
      <vt:lpstr>Graphik Semibold</vt:lpstr>
      <vt:lpstr>Helvetica Neue</vt:lpstr>
      <vt:lpstr>HelveticaNeue Regular</vt:lpstr>
      <vt:lpstr>Lucida Grande</vt:lpstr>
      <vt:lpstr>Roboto</vt:lpstr>
      <vt:lpstr>Times New Roman</vt:lpstr>
      <vt:lpstr>Times Roman</vt:lpstr>
      <vt:lpstr>27_Showcase</vt:lpstr>
      <vt:lpstr>Mental Health Tracker</vt:lpstr>
      <vt:lpstr>Index</vt:lpstr>
      <vt:lpstr>IntroDuction</vt:lpstr>
      <vt:lpstr>IntroDuction</vt:lpstr>
      <vt:lpstr>Motivation and relevance </vt:lpstr>
      <vt:lpstr>Objectives</vt:lpstr>
      <vt:lpstr>Problem Statement</vt:lpstr>
      <vt:lpstr>Proposed Approach </vt:lpstr>
      <vt:lpstr>Proposed Approach </vt:lpstr>
      <vt:lpstr>PowerPoint Presentation</vt:lpstr>
      <vt:lpstr>Market analysis  </vt:lpstr>
      <vt:lpstr>Market analysis  </vt:lpstr>
      <vt:lpstr>Market analysis  </vt:lpstr>
      <vt:lpstr>Workflow of the Project </vt:lpstr>
      <vt:lpstr>Product Comparison</vt:lpstr>
      <vt:lpstr>Feature Based Comparison</vt:lpstr>
      <vt:lpstr>App based Comparison of existing products </vt:lpstr>
      <vt:lpstr>Research paper  analysis </vt:lpstr>
      <vt:lpstr>Research paper  analysis </vt:lpstr>
      <vt:lpstr>Research paper  analysis </vt:lpstr>
      <vt:lpstr>Research paper  analysis </vt:lpstr>
      <vt:lpstr>Other References</vt:lpstr>
      <vt:lpstr>Our Product</vt:lpstr>
      <vt:lpstr>Work Flow </vt:lpstr>
      <vt:lpstr>Work Flow </vt:lpstr>
      <vt:lpstr>Our app</vt:lpstr>
      <vt:lpstr>WORK FOR REVIEW -3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Tracker</dc:title>
  <dc:creator>Gaurang Dosar</dc:creator>
  <cp:lastModifiedBy>Gaurang Dosar</cp:lastModifiedBy>
  <cp:revision>12</cp:revision>
  <dcterms:modified xsi:type="dcterms:W3CDTF">2025-04-04T18:13:46Z</dcterms:modified>
</cp:coreProperties>
</file>